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79" r:id="rId2"/>
    <p:sldId id="280" r:id="rId3"/>
    <p:sldId id="295" r:id="rId4"/>
    <p:sldId id="299" r:id="rId5"/>
    <p:sldId id="282" r:id="rId6"/>
    <p:sldId id="283" r:id="rId7"/>
    <p:sldId id="300" r:id="rId8"/>
    <p:sldId id="321" r:id="rId9"/>
    <p:sldId id="301" r:id="rId10"/>
    <p:sldId id="302" r:id="rId11"/>
    <p:sldId id="308" r:id="rId12"/>
    <p:sldId id="322" r:id="rId13"/>
    <p:sldId id="305" r:id="rId14"/>
    <p:sldId id="303" r:id="rId15"/>
    <p:sldId id="304" r:id="rId16"/>
    <p:sldId id="306" r:id="rId17"/>
    <p:sldId id="323" r:id="rId18"/>
    <p:sldId id="294" r:id="rId19"/>
    <p:sldId id="296" r:id="rId20"/>
    <p:sldId id="324" r:id="rId21"/>
    <p:sldId id="307" r:id="rId22"/>
    <p:sldId id="287" r:id="rId23"/>
    <p:sldId id="288" r:id="rId24"/>
    <p:sldId id="289" r:id="rId25"/>
    <p:sldId id="290" r:id="rId26"/>
    <p:sldId id="291" r:id="rId27"/>
    <p:sldId id="292" r:id="rId28"/>
    <p:sldId id="293" r:id="rId29"/>
    <p:sldId id="309" r:id="rId30"/>
    <p:sldId id="326" r:id="rId31"/>
    <p:sldId id="327" r:id="rId32"/>
    <p:sldId id="328" r:id="rId33"/>
    <p:sldId id="325" r:id="rId34"/>
    <p:sldId id="310" r:id="rId35"/>
    <p:sldId id="313" r:id="rId36"/>
    <p:sldId id="260" r:id="rId37"/>
    <p:sldId id="261" r:id="rId38"/>
    <p:sldId id="262" r:id="rId39"/>
    <p:sldId id="266" r:id="rId40"/>
    <p:sldId id="269" r:id="rId41"/>
    <p:sldId id="320"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F6257-BFD7-46D2-868D-6CD37A04A55C}" type="datetimeFigureOut">
              <a:rPr lang="ru-RU" smtClean="0"/>
              <a:pPr/>
              <a:t>21.08.2018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D4B50-7136-4087-92B7-BD8C88B08D9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o-RO" sz="1200" kern="1200" dirty="0" smtClean="0">
                <a:solidFill>
                  <a:schemeClr val="tx1"/>
                </a:solidFill>
                <a:latin typeface="+mn-lt"/>
                <a:ea typeface="+mn-ea"/>
                <a:cs typeface="+mn-cs"/>
              </a:rPr>
              <a:t>5.1.1.Asigură operaționalizarea obiectivelor	</a:t>
            </a:r>
            <a:endParaRPr lang="ru-RU" sz="1200" kern="1200" dirty="0" smtClean="0">
              <a:solidFill>
                <a:schemeClr val="tx1"/>
              </a:solidFill>
              <a:latin typeface="+mn-lt"/>
              <a:ea typeface="+mn-ea"/>
              <a:cs typeface="+mn-cs"/>
            </a:endParaRPr>
          </a:p>
          <a:p>
            <a:r>
              <a:rPr lang="ro-RO" sz="1200" kern="1200" dirty="0" smtClean="0">
                <a:solidFill>
                  <a:schemeClr val="tx1"/>
                </a:solidFill>
                <a:latin typeface="+mn-lt"/>
                <a:ea typeface="+mn-ea"/>
                <a:cs typeface="+mn-cs"/>
              </a:rPr>
              <a:t> strategice și funcționalitatea instituției</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6C9D4B50-7136-4087-92B7-BD8C88B08D90}" type="slidenum">
              <a:rPr lang="ru-RU" smtClean="0"/>
              <a:pPr/>
              <a:t>37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584BC0F-E8B8-479E-84CC-A70965F4FCDB}" type="datetimeFigureOut">
              <a:rPr lang="ru-RU" smtClean="0"/>
              <a:pPr/>
              <a:t>21.08.2018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965DF77-CBE0-44C8-9F87-769E869C62B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584BC0F-E8B8-479E-84CC-A70965F4FCDB}" type="datetimeFigureOut">
              <a:rPr lang="ru-RU" smtClean="0"/>
              <a:pPr/>
              <a:t>21.08.2018</a:t>
            </a:fld>
            <a:endParaRPr lang="ru-RU"/>
          </a:p>
        </p:txBody>
      </p:sp>
      <p:sp>
        <p:nvSpPr>
          <p:cNvPr id="27" name="Номер слайда 26"/>
          <p:cNvSpPr>
            <a:spLocks noGrp="1"/>
          </p:cNvSpPr>
          <p:nvPr>
            <p:ph type="sldNum" sz="quarter" idx="11"/>
          </p:nvPr>
        </p:nvSpPr>
        <p:spPr/>
        <p:txBody>
          <a:bodyPr rtlCol="0"/>
          <a:lstStyle/>
          <a:p>
            <a:fld id="{B965DF77-CBE0-44C8-9F87-769E869C62B2}"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584BC0F-E8B8-479E-84CC-A70965F4FCDB}" type="datetimeFigureOut">
              <a:rPr lang="ru-RU" smtClean="0"/>
              <a:pPr/>
              <a:t>21.08.2018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965DF77-CBE0-44C8-9F87-769E869C62B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584BC0F-E8B8-479E-84CC-A70965F4FCDB}" type="datetimeFigureOut">
              <a:rPr lang="ru-RU" smtClean="0"/>
              <a:pPr/>
              <a:t>21.08.2018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5DF77-CBE0-44C8-9F87-769E869C62B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84BC0F-E8B8-479E-84CC-A70965F4FCDB}" type="datetimeFigureOut">
              <a:rPr lang="ru-RU" smtClean="0"/>
              <a:pPr/>
              <a:t>21.08.2018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965DF77-CBE0-44C8-9F87-769E869C62B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bagrinveronica@yahoo.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Atelierul</a:t>
            </a:r>
            <a:r>
              <a:rPr lang="en-US" dirty="0" smtClean="0"/>
              <a:t> </a:t>
            </a:r>
            <a:r>
              <a:rPr lang="en-US" dirty="0" err="1" smtClean="0"/>
              <a:t>cadrelor</a:t>
            </a:r>
            <a:r>
              <a:rPr lang="en-US" dirty="0" smtClean="0"/>
              <a:t> </a:t>
            </a:r>
            <a:r>
              <a:rPr lang="en-US" dirty="0" err="1" smtClean="0"/>
              <a:t>manageriale</a:t>
            </a:r>
            <a:endParaRPr lang="ru-RU" dirty="0"/>
          </a:p>
        </p:txBody>
      </p:sp>
      <p:sp>
        <p:nvSpPr>
          <p:cNvPr id="3" name="Содержимое 2"/>
          <p:cNvSpPr>
            <a:spLocks noGrp="1"/>
          </p:cNvSpPr>
          <p:nvPr>
            <p:ph idx="1"/>
          </p:nvPr>
        </p:nvSpPr>
        <p:spPr/>
        <p:txBody>
          <a:bodyPr>
            <a:normAutofit fontScale="85000" lnSpcReduction="10000"/>
          </a:bodyPr>
          <a:lstStyle/>
          <a:p>
            <a:endParaRPr lang="ro-RO" sz="3600" dirty="0" smtClean="0"/>
          </a:p>
          <a:p>
            <a:pPr>
              <a:buNone/>
            </a:pPr>
            <a:r>
              <a:rPr lang="ro-RO" sz="3600" dirty="0" smtClean="0"/>
              <a:t>”</a:t>
            </a:r>
            <a:r>
              <a:rPr lang="en-US" sz="3600" dirty="0" err="1" smtClean="0"/>
              <a:t>Dezvoltarea</a:t>
            </a:r>
            <a:r>
              <a:rPr lang="en-US" sz="3600" dirty="0" smtClean="0"/>
              <a:t> </a:t>
            </a:r>
            <a:r>
              <a:rPr lang="en-US" sz="3600" dirty="0" err="1" smtClean="0"/>
              <a:t>durabil</a:t>
            </a:r>
            <a:r>
              <a:rPr lang="ro-RO" sz="3600" dirty="0" smtClean="0"/>
              <a:t>ă</a:t>
            </a:r>
            <a:r>
              <a:rPr lang="en-US" sz="3600" dirty="0" smtClean="0"/>
              <a:t>, </a:t>
            </a:r>
            <a:r>
              <a:rPr lang="en-US" sz="3600" dirty="0" err="1" smtClean="0"/>
              <a:t>prin</a:t>
            </a:r>
            <a:r>
              <a:rPr lang="en-US" sz="3600" dirty="0" smtClean="0"/>
              <a:t> </a:t>
            </a:r>
            <a:r>
              <a:rPr lang="en-US" sz="3600" dirty="0" err="1" smtClean="0"/>
              <a:t>resurse</a:t>
            </a:r>
            <a:r>
              <a:rPr lang="en-US" sz="3600" dirty="0" smtClean="0"/>
              <a:t> </a:t>
            </a:r>
            <a:r>
              <a:rPr lang="ro-RO" sz="3600" dirty="0" smtClean="0"/>
              <a:t>     </a:t>
            </a:r>
          </a:p>
          <a:p>
            <a:pPr>
              <a:buNone/>
            </a:pPr>
            <a:r>
              <a:rPr lang="ro-RO" sz="3600" dirty="0" smtClean="0"/>
              <a:t> </a:t>
            </a:r>
            <a:r>
              <a:rPr lang="en-US" sz="3600" dirty="0" err="1" smtClean="0"/>
              <a:t>materiale</a:t>
            </a:r>
            <a:r>
              <a:rPr lang="en-US" sz="3600" dirty="0" smtClean="0"/>
              <a:t>, </a:t>
            </a:r>
            <a:r>
              <a:rPr lang="en-US" sz="3600" dirty="0" err="1" smtClean="0"/>
              <a:t>umane</a:t>
            </a:r>
            <a:r>
              <a:rPr lang="en-US" sz="3600" dirty="0" smtClean="0"/>
              <a:t> </a:t>
            </a:r>
            <a:r>
              <a:rPr lang="ro-RO" sz="3600" dirty="0" smtClean="0"/>
              <a:t>ș</a:t>
            </a:r>
            <a:r>
              <a:rPr lang="en-US" sz="3600" dirty="0" err="1" smtClean="0"/>
              <a:t>i</a:t>
            </a:r>
            <a:r>
              <a:rPr lang="en-US" sz="3600" dirty="0" smtClean="0"/>
              <a:t> </a:t>
            </a:r>
            <a:r>
              <a:rPr lang="ro-RO" sz="3600" dirty="0" smtClean="0"/>
              <a:t> </a:t>
            </a:r>
            <a:r>
              <a:rPr lang="en-US" sz="3600" dirty="0" err="1" smtClean="0"/>
              <a:t>fina</a:t>
            </a:r>
            <a:r>
              <a:rPr lang="ro-RO" sz="3600" dirty="0" smtClean="0"/>
              <a:t>n</a:t>
            </a:r>
            <a:r>
              <a:rPr lang="en-US" sz="3600" dirty="0" err="1" smtClean="0"/>
              <a:t>ciare</a:t>
            </a:r>
            <a:r>
              <a:rPr lang="en-US" sz="3600" dirty="0" smtClean="0"/>
              <a:t> ale </a:t>
            </a:r>
            <a:endParaRPr lang="ro-RO" sz="3600" dirty="0" smtClean="0"/>
          </a:p>
          <a:p>
            <a:pPr>
              <a:buNone/>
            </a:pPr>
            <a:r>
              <a:rPr lang="ro-RO" sz="3600" dirty="0" smtClean="0"/>
              <a:t>  ș</a:t>
            </a:r>
            <a:r>
              <a:rPr lang="en-US" sz="3600" dirty="0" err="1" smtClean="0"/>
              <a:t>colii</a:t>
            </a:r>
            <a:r>
              <a:rPr lang="ro-RO" sz="3600" dirty="0" smtClean="0"/>
              <a:t>„</a:t>
            </a:r>
            <a:r>
              <a:rPr lang="en-US" sz="3600" dirty="0" smtClean="0"/>
              <a:t>,</a:t>
            </a:r>
            <a:endParaRPr lang="ro-RO" sz="3600" dirty="0" smtClean="0"/>
          </a:p>
          <a:p>
            <a:pPr>
              <a:buNone/>
            </a:pPr>
            <a:r>
              <a:rPr lang="ro-RO" sz="3600" dirty="0" smtClean="0"/>
              <a:t> </a:t>
            </a:r>
            <a:r>
              <a:rPr lang="en-US" sz="3600" dirty="0" err="1" smtClean="0"/>
              <a:t>anticipatorul</a:t>
            </a:r>
            <a:r>
              <a:rPr lang="en-US" sz="3600" dirty="0" smtClean="0"/>
              <a:t> </a:t>
            </a:r>
            <a:r>
              <a:rPr lang="en-US" sz="3600" dirty="0" err="1" smtClean="0"/>
              <a:t>conferin</a:t>
            </a:r>
            <a:r>
              <a:rPr lang="ro-RO" sz="3600" dirty="0" smtClean="0"/>
              <a:t>ței cadrelor didactice</a:t>
            </a:r>
          </a:p>
          <a:p>
            <a:pPr>
              <a:buNone/>
            </a:pPr>
            <a:r>
              <a:rPr lang="ro-RO" sz="3600" dirty="0" smtClean="0"/>
              <a:t> </a:t>
            </a:r>
            <a:r>
              <a:rPr lang="ro-RO" sz="3600" b="1" dirty="0" smtClean="0"/>
              <a:t>”Împreună pentru o educație de calitate”</a:t>
            </a:r>
          </a:p>
          <a:p>
            <a:pPr>
              <a:buNone/>
            </a:pPr>
            <a:r>
              <a:rPr lang="ro-RO" sz="3600" dirty="0" smtClean="0"/>
              <a:t>     </a:t>
            </a:r>
          </a:p>
          <a:p>
            <a:pPr>
              <a:buNone/>
            </a:pPr>
            <a:r>
              <a:rPr lang="ro-RO" sz="3600" dirty="0" smtClean="0"/>
              <a:t>      HÂNCEȘTI, 2018,august</a:t>
            </a:r>
            <a:r>
              <a:rPr lang="en-US" sz="3600" dirty="0" smtClean="0"/>
              <a:t> 21</a:t>
            </a:r>
            <a:endParaRPr lang="ru-RU" sz="3600"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Rezultate </a:t>
            </a:r>
            <a:endParaRPr lang="ru-RU" dirty="0"/>
          </a:p>
        </p:txBody>
      </p:sp>
      <p:sp>
        <p:nvSpPr>
          <p:cNvPr id="3" name="Содержимое 2"/>
          <p:cNvSpPr>
            <a:spLocks noGrp="1"/>
          </p:cNvSpPr>
          <p:nvPr>
            <p:ph idx="1"/>
          </p:nvPr>
        </p:nvSpPr>
        <p:spPr/>
        <p:txBody>
          <a:bodyPr/>
          <a:lstStyle/>
          <a:p>
            <a:r>
              <a:rPr lang="ro-RO" dirty="0" smtClean="0"/>
              <a:t>Sesizări ale părinților cu privire la comportamentul neadecvat al cadrului didactic cu 4 mai mult ca anul trecut.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Școlarizarea</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o-RO" b="1" dirty="0" smtClean="0"/>
              <a:t>Indicatori de performanță</a:t>
            </a:r>
          </a:p>
          <a:p>
            <a:pPr>
              <a:buNone/>
            </a:pPr>
            <a:r>
              <a:rPr lang="ro-RO" dirty="0" smtClean="0"/>
              <a:t>1.100% elevi cu vârsta între 7-16 ani cuprinși cu școala.</a:t>
            </a:r>
            <a:endParaRPr lang="ru-RU" dirty="0" smtClean="0"/>
          </a:p>
          <a:p>
            <a:pPr>
              <a:buNone/>
            </a:pPr>
            <a:r>
              <a:rPr lang="ro-RO" dirty="0" smtClean="0"/>
              <a:t>2.Programul de școlarizare integrală a copiilor de 6 -16 ani și prevenire a abandonului școlar îndeplinit 100%.</a:t>
            </a:r>
          </a:p>
          <a:p>
            <a:pPr>
              <a:buNone/>
            </a:pPr>
            <a:r>
              <a:rPr lang="ro-RO" b="1" dirty="0" smtClean="0"/>
              <a:t>Rezultate :</a:t>
            </a:r>
            <a:endParaRPr lang="ru-RU" b="1" dirty="0" smtClean="0"/>
          </a:p>
          <a:p>
            <a:r>
              <a:rPr lang="ro-RO" dirty="0" smtClean="0"/>
              <a:t>în anul curent de studii s-a reușit să se asigure școlarizarea integrală a copiilor din teritoriu cu vârsta cuprinsă între 7-16 ani</a:t>
            </a:r>
          </a:p>
          <a:p>
            <a:pPr>
              <a:buNone/>
            </a:pPr>
            <a:r>
              <a:rPr lang="ro-RO" dirty="0" smtClean="0"/>
              <a:t> *   4 elevi au abandonat școala.</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smtClean="0"/>
              <a:t>Pregătirea școlilor către debutul anului     </a:t>
            </a:r>
            <a:br>
              <a:rPr lang="ro-RO" dirty="0" smtClean="0"/>
            </a:br>
            <a:r>
              <a:rPr lang="ro-RO" dirty="0" smtClean="0"/>
              <a:t>               academic</a:t>
            </a:r>
            <a:endParaRPr lang="ru-RU" dirty="0"/>
          </a:p>
        </p:txBody>
      </p:sp>
      <p:sp>
        <p:nvSpPr>
          <p:cNvPr id="3" name="Содержимое 2"/>
          <p:cNvSpPr>
            <a:spLocks noGrp="1"/>
          </p:cNvSpPr>
          <p:nvPr>
            <p:ph idx="1"/>
          </p:nvPr>
        </p:nvSpPr>
        <p:spPr/>
        <p:txBody>
          <a:bodyPr/>
          <a:lstStyle/>
          <a:p>
            <a:r>
              <a:rPr lang="ro-RO" dirty="0" smtClean="0"/>
              <a:t>40 de instituții bine pregătite către debutul anului academic 2018 -2019;</a:t>
            </a:r>
          </a:p>
          <a:p>
            <a:r>
              <a:rPr lang="ro-RO" dirty="0" smtClean="0"/>
              <a:t>8 instituții cu risc de a nu avea autorizație de funcționare a cantinei școlare;</a:t>
            </a:r>
          </a:p>
          <a:p>
            <a:r>
              <a:rPr lang="ro-RO" dirty="0" smtClean="0"/>
              <a:t>În  4 instituții continuă lucrări de reparație.</a:t>
            </a:r>
          </a:p>
          <a:p>
            <a:r>
              <a:rPr lang="ro-RO" dirty="0" smtClean="0"/>
              <a:t>Sistemul duce criză de circa 140 de cadre </a:t>
            </a:r>
            <a:r>
              <a:rPr lang="ro-RO" dirty="0" smtClean="0"/>
              <a:t>didactice;</a:t>
            </a:r>
            <a:endParaRPr lang="en-US" dirty="0" smtClean="0"/>
          </a:p>
          <a:p>
            <a:r>
              <a:rPr lang="en-US" dirty="0" smtClean="0"/>
              <a:t>50% </a:t>
            </a:r>
            <a:r>
              <a:rPr lang="en-US" dirty="0" err="1" smtClean="0"/>
              <a:t>dintre</a:t>
            </a:r>
            <a:r>
              <a:rPr lang="en-US" dirty="0" smtClean="0"/>
              <a:t> </a:t>
            </a:r>
            <a:r>
              <a:rPr lang="ro-RO" dirty="0" smtClean="0"/>
              <a:t>instituții au însușit 40 -50% din sursele bugetare preconizate.</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Concluzii </a:t>
            </a:r>
            <a:endParaRPr lang="ru-RU" dirty="0"/>
          </a:p>
        </p:txBody>
      </p:sp>
      <p:sp>
        <p:nvSpPr>
          <p:cNvPr id="3" name="Содержимое 2"/>
          <p:cNvSpPr>
            <a:spLocks noGrp="1"/>
          </p:cNvSpPr>
          <p:nvPr>
            <p:ph idx="1"/>
          </p:nvPr>
        </p:nvSpPr>
        <p:spPr/>
        <p:txBody>
          <a:bodyPr/>
          <a:lstStyle/>
          <a:p>
            <a:r>
              <a:rPr lang="ro-RO" dirty="0" smtClean="0"/>
              <a:t>Fiecare  grup deduce... Puncte tari,puncte </a:t>
            </a:r>
            <a:r>
              <a:rPr lang="ro-RO" dirty="0" smtClean="0"/>
              <a:t>slabe.</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dirty="0" smtClean="0"/>
              <a:t>Să ne amintim...</a:t>
            </a:r>
            <a:endParaRPr lang="ru-RU" dirty="0"/>
          </a:p>
        </p:txBody>
      </p:sp>
      <p:sp>
        <p:nvSpPr>
          <p:cNvPr id="3" name="Содержимое 2"/>
          <p:cNvSpPr>
            <a:spLocks noGrp="1"/>
          </p:cNvSpPr>
          <p:nvPr>
            <p:ph idx="1"/>
          </p:nvPr>
        </p:nvSpPr>
        <p:spPr/>
        <p:txBody>
          <a:bodyPr/>
          <a:lstStyle/>
          <a:p>
            <a:r>
              <a:rPr lang="ro-RO" dirty="0" smtClean="0"/>
              <a:t>Care sunt domeniile de activitate ale managerului școlar?</a:t>
            </a:r>
          </a:p>
          <a:p>
            <a:endParaRPr lang="ro-RO" dirty="0" smtClean="0"/>
          </a:p>
          <a:p>
            <a:endParaRPr lang="ro-RO" dirty="0" smtClean="0"/>
          </a:p>
          <a:p>
            <a:r>
              <a:rPr lang="ro-RO" dirty="0" smtClean="0"/>
              <a:t>???????</a:t>
            </a:r>
          </a:p>
          <a:p>
            <a:r>
              <a:rPr lang="ro-RO" dirty="0" smtClean="0"/>
              <a:t>????????????</a:t>
            </a:r>
          </a:p>
          <a:p>
            <a:pPr>
              <a:buNone/>
            </a:pPr>
            <a:r>
              <a:rPr lang="ro-RO" dirty="0" smtClean="0"/>
              <a:t>Discuții libere</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       Domeniile de activitate </a:t>
            </a:r>
            <a:endParaRPr lang="ru-RU" dirty="0"/>
          </a:p>
        </p:txBody>
      </p:sp>
      <p:sp>
        <p:nvSpPr>
          <p:cNvPr id="3" name="Содержимое 2"/>
          <p:cNvSpPr>
            <a:spLocks noGrp="1"/>
          </p:cNvSpPr>
          <p:nvPr>
            <p:ph idx="1"/>
          </p:nvPr>
        </p:nvSpPr>
        <p:spPr/>
        <p:txBody>
          <a:bodyPr/>
          <a:lstStyle/>
          <a:p>
            <a:r>
              <a:rPr lang="ro-RO" dirty="0" smtClean="0"/>
              <a:t>Managementul educaţional la nivel local – activitate </a:t>
            </a:r>
            <a:r>
              <a:rPr lang="en-US" dirty="0" err="1" smtClean="0"/>
              <a:t>orientat</a:t>
            </a:r>
            <a:r>
              <a:rPr lang="ro-RO" dirty="0" smtClean="0"/>
              <a:t>ă </a:t>
            </a:r>
            <a:r>
              <a:rPr lang="ro-RO" b="1" dirty="0" smtClean="0"/>
              <a:t>spre proiectarea, organizarea, coordonarea, evaluarea şi monitorizarea </a:t>
            </a:r>
            <a:r>
              <a:rPr lang="ro-RO" dirty="0" smtClean="0"/>
              <a:t>funcţionării sistemului respectiv.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Activitate în grup    5min</a:t>
            </a:r>
            <a:endParaRPr lang="ru-RU" dirty="0"/>
          </a:p>
        </p:txBody>
      </p:sp>
      <p:sp>
        <p:nvSpPr>
          <p:cNvPr id="3" name="Содержимое 2"/>
          <p:cNvSpPr>
            <a:spLocks noGrp="1"/>
          </p:cNvSpPr>
          <p:nvPr>
            <p:ph idx="1"/>
          </p:nvPr>
        </p:nvSpPr>
        <p:spPr/>
        <p:txBody>
          <a:bodyPr/>
          <a:lstStyle/>
          <a:p>
            <a:r>
              <a:rPr lang="ro-RO" dirty="0" smtClean="0"/>
              <a:t>Enumerați actele normative care  vor  reglementa  activitatea managerului în anul școlar  2018 -2019. </a:t>
            </a:r>
            <a:endParaRPr lang="ru-RU" dirty="0"/>
          </a:p>
        </p:txBody>
      </p:sp>
      <p:pic>
        <p:nvPicPr>
          <p:cNvPr id="4" name="Picture 7" descr="Imagine similară"/>
          <p:cNvPicPr>
            <a:picLocks noChangeAspect="1" noChangeArrowheads="1"/>
          </p:cNvPicPr>
          <p:nvPr/>
        </p:nvPicPr>
        <p:blipFill>
          <a:blip r:embed="rId2"/>
          <a:srcRect/>
          <a:stretch>
            <a:fillRect/>
          </a:stretch>
        </p:blipFill>
        <p:spPr bwMode="auto">
          <a:xfrm>
            <a:off x="4510070" y="4500570"/>
            <a:ext cx="4633930" cy="197128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Planul cadru pentru 2018 - 2019</a:t>
            </a:r>
            <a:endParaRPr lang="ru-RU" dirty="0"/>
          </a:p>
        </p:txBody>
      </p:sp>
      <p:sp>
        <p:nvSpPr>
          <p:cNvPr id="3" name="Содержимое 2"/>
          <p:cNvSpPr>
            <a:spLocks noGrp="1"/>
          </p:cNvSpPr>
          <p:nvPr>
            <p:ph idx="1"/>
          </p:nvPr>
        </p:nvSpPr>
        <p:spPr/>
        <p:txBody>
          <a:bodyPr/>
          <a:lstStyle/>
          <a:p>
            <a:r>
              <a:rPr lang="ro-RO" dirty="0" smtClean="0"/>
              <a:t>Cum îl aplicăm????</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Elementele</a:t>
            </a:r>
            <a:r>
              <a:rPr lang="en-US" dirty="0" smtClean="0"/>
              <a:t> de </a:t>
            </a:r>
            <a:r>
              <a:rPr lang="en-US" dirty="0" err="1" smtClean="0"/>
              <a:t>noutate</a:t>
            </a:r>
            <a:r>
              <a:rPr lang="en-US" dirty="0" smtClean="0"/>
              <a:t> ale </a:t>
            </a:r>
            <a:r>
              <a:rPr lang="en-US" dirty="0" err="1" smtClean="0"/>
              <a:t>Planului-cadru</a:t>
            </a:r>
            <a:endParaRPr lang="ru-RU" dirty="0"/>
          </a:p>
        </p:txBody>
      </p:sp>
      <p:sp>
        <p:nvSpPr>
          <p:cNvPr id="3" name="Содержимое 2"/>
          <p:cNvSpPr>
            <a:spLocks noGrp="1"/>
          </p:cNvSpPr>
          <p:nvPr>
            <p:ph idx="1"/>
          </p:nvPr>
        </p:nvSpPr>
        <p:spPr/>
        <p:txBody>
          <a:bodyPr>
            <a:normAutofit fontScale="92500" lnSpcReduction="10000"/>
          </a:bodyPr>
          <a:lstStyle/>
          <a:p>
            <a:r>
              <a:rPr lang="vi-VN" dirty="0" smtClean="0"/>
              <a:t>Noua Arie curriculară </a:t>
            </a:r>
            <a:r>
              <a:rPr lang="vi-VN" b="1" dirty="0" smtClean="0"/>
              <a:t>Consiliere și dezvoltare personală</a:t>
            </a:r>
            <a:r>
              <a:rPr lang="vi-VN" dirty="0" smtClean="0"/>
              <a:t> include disciplina obligatorie </a:t>
            </a:r>
            <a:r>
              <a:rPr lang="vi-VN" b="1" dirty="0" smtClean="0"/>
              <a:t>Dezvoltare personală</a:t>
            </a:r>
            <a:r>
              <a:rPr lang="vi-VN" dirty="0" smtClean="0"/>
              <a:t>, propusă pentru implementare a câte 1 oră săptămânal, în învățământul primar, gimnazial și liceal.</a:t>
            </a:r>
            <a:endParaRPr lang="ro-RO" dirty="0" smtClean="0"/>
          </a:p>
          <a:p>
            <a:pPr>
              <a:buNone/>
            </a:pPr>
            <a:r>
              <a:rPr lang="ro-RO" dirty="0" smtClean="0"/>
              <a:t>*  </a:t>
            </a:r>
            <a:r>
              <a:rPr lang="vi-VN" dirty="0" smtClean="0"/>
              <a:t>Disciplina școlară reconceptualizată </a:t>
            </a:r>
            <a:r>
              <a:rPr lang="vi-VN" b="1" dirty="0" smtClean="0"/>
              <a:t>Educație pentru societate</a:t>
            </a:r>
            <a:r>
              <a:rPr lang="vi-VN" dirty="0" smtClean="0"/>
              <a:t> este cu </a:t>
            </a:r>
            <a:r>
              <a:rPr lang="vi-VN" i="1" dirty="0" smtClean="0"/>
              <a:t>statut obligatoriu </a:t>
            </a:r>
            <a:r>
              <a:rPr lang="vi-VN" dirty="0" smtClean="0"/>
              <a:t>pentru elevii din învățământul gimnazial și liceal și va înlocui actuala disciplină </a:t>
            </a:r>
            <a:r>
              <a:rPr lang="vi-VN" i="1" dirty="0" smtClean="0"/>
              <a:t>Educație civică</a:t>
            </a:r>
            <a:r>
              <a:rPr lang="vi-VN" dirty="0" smtClean="0"/>
              <a:t>. </a:t>
            </a:r>
            <a:r>
              <a:rPr lang="en-US" dirty="0" err="1" smtClean="0"/>
              <a:t>În</a:t>
            </a:r>
            <a:r>
              <a:rPr lang="en-US" dirty="0" smtClean="0"/>
              <a:t> </a:t>
            </a:r>
            <a:r>
              <a:rPr lang="en-US" dirty="0" err="1" smtClean="0"/>
              <a:t>anul</a:t>
            </a:r>
            <a:r>
              <a:rPr lang="en-US" dirty="0" smtClean="0"/>
              <a:t> de </a:t>
            </a:r>
            <a:r>
              <a:rPr lang="en-US" dirty="0" err="1" smtClean="0"/>
              <a:t>studii</a:t>
            </a:r>
            <a:r>
              <a:rPr lang="en-US" dirty="0" smtClean="0"/>
              <a:t> 2018-2019 </a:t>
            </a:r>
            <a:r>
              <a:rPr lang="en-US" dirty="0" err="1" smtClean="0"/>
              <a:t>conținuturile</a:t>
            </a:r>
            <a:r>
              <a:rPr lang="en-US" dirty="0" smtClean="0"/>
              <a:t> </a:t>
            </a:r>
            <a:r>
              <a:rPr lang="en-US" dirty="0" err="1" smtClean="0"/>
              <a:t>reconceptualizate</a:t>
            </a:r>
            <a:r>
              <a:rPr lang="en-US" dirty="0" smtClean="0"/>
              <a:t> </a:t>
            </a:r>
            <a:r>
              <a:rPr lang="en-US" dirty="0" err="1" smtClean="0"/>
              <a:t>pentru</a:t>
            </a:r>
            <a:r>
              <a:rPr lang="en-US" dirty="0" smtClean="0"/>
              <a:t> </a:t>
            </a:r>
            <a:r>
              <a:rPr lang="en-US" dirty="0" err="1" smtClean="0"/>
              <a:t>disciplina</a:t>
            </a:r>
            <a:r>
              <a:rPr lang="en-US" dirty="0" smtClean="0"/>
              <a:t> </a:t>
            </a:r>
            <a:r>
              <a:rPr lang="en-US" i="1" dirty="0" err="1" smtClean="0"/>
              <a:t>Educație</a:t>
            </a:r>
            <a:r>
              <a:rPr lang="en-US" i="1" dirty="0" smtClean="0"/>
              <a:t> </a:t>
            </a:r>
            <a:r>
              <a:rPr lang="en-US" i="1" dirty="0" err="1" smtClean="0"/>
              <a:t>pentru</a:t>
            </a:r>
            <a:r>
              <a:rPr lang="en-US" i="1" dirty="0" smtClean="0"/>
              <a:t> </a:t>
            </a:r>
            <a:r>
              <a:rPr lang="en-US" i="1" dirty="0" err="1" smtClean="0"/>
              <a:t>societate</a:t>
            </a:r>
            <a:r>
              <a:rPr lang="en-US" i="1" dirty="0" smtClean="0"/>
              <a:t> </a:t>
            </a:r>
            <a:r>
              <a:rPr lang="en-US" i="1" dirty="0" err="1" smtClean="0"/>
              <a:t>vor</a:t>
            </a:r>
            <a:r>
              <a:rPr lang="en-US" i="1" dirty="0" smtClean="0"/>
              <a:t> </a:t>
            </a:r>
            <a:r>
              <a:rPr lang="en-US" i="1" dirty="0" err="1" smtClean="0"/>
              <a:t>fi</a:t>
            </a:r>
            <a:r>
              <a:rPr lang="en-US" i="1" dirty="0" smtClean="0"/>
              <a:t> </a:t>
            </a:r>
            <a:r>
              <a:rPr lang="en-US" i="1" dirty="0" err="1" smtClean="0"/>
              <a:t>implementate</a:t>
            </a:r>
            <a:r>
              <a:rPr lang="en-US" i="1" dirty="0" smtClean="0"/>
              <a:t> gradual, </a:t>
            </a:r>
            <a:r>
              <a:rPr lang="en-US" i="1" dirty="0" err="1" smtClean="0"/>
              <a:t>începând</a:t>
            </a:r>
            <a:r>
              <a:rPr lang="en-US" i="1" dirty="0" smtClean="0"/>
              <a:t> cu </a:t>
            </a:r>
            <a:r>
              <a:rPr lang="en-US" i="1" dirty="0" err="1" smtClean="0"/>
              <a:t>clasele</a:t>
            </a:r>
            <a:r>
              <a:rPr lang="en-US" i="1" dirty="0" smtClean="0"/>
              <a:t> </a:t>
            </a:r>
            <a:r>
              <a:rPr lang="en-US" b="1" i="1" dirty="0" smtClean="0"/>
              <a:t>a V-a </a:t>
            </a:r>
            <a:r>
              <a:rPr lang="en-US" b="1" i="1" dirty="0" err="1" smtClean="0"/>
              <a:t>și</a:t>
            </a:r>
            <a:r>
              <a:rPr lang="en-US" b="1" i="1" dirty="0" smtClean="0"/>
              <a:t> a X-a. </a:t>
            </a:r>
            <a:endParaRPr lang="ru-RU"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Elementele</a:t>
            </a:r>
            <a:r>
              <a:rPr lang="en-US" dirty="0" smtClean="0"/>
              <a:t> de </a:t>
            </a:r>
            <a:r>
              <a:rPr lang="en-US" dirty="0" err="1" smtClean="0"/>
              <a:t>noutate</a:t>
            </a:r>
            <a:r>
              <a:rPr lang="en-US" dirty="0" smtClean="0"/>
              <a:t> ale </a:t>
            </a:r>
            <a:r>
              <a:rPr lang="en-US" dirty="0" err="1" smtClean="0"/>
              <a:t>Planului-cadru</a:t>
            </a:r>
            <a:endParaRPr lang="ru-RU" dirty="0"/>
          </a:p>
        </p:txBody>
      </p:sp>
      <p:sp>
        <p:nvSpPr>
          <p:cNvPr id="3" name="Содержимое 2"/>
          <p:cNvSpPr>
            <a:spLocks noGrp="1"/>
          </p:cNvSpPr>
          <p:nvPr>
            <p:ph idx="1"/>
          </p:nvPr>
        </p:nvSpPr>
        <p:spPr/>
        <p:txBody>
          <a:bodyPr>
            <a:normAutofit fontScale="92500" lnSpcReduction="10000"/>
          </a:bodyPr>
          <a:lstStyle/>
          <a:p>
            <a:r>
              <a:rPr lang="vi-VN" b="1" i="1" dirty="0" smtClean="0"/>
              <a:t>Educația digitală </a:t>
            </a:r>
            <a:r>
              <a:rPr lang="vi-VN" i="1" dirty="0" smtClean="0"/>
              <a:t>va fi parte componentă a disciplinei școlare Educație tehnologică, un modul obligatoriu începând din clasa I, de la 01 septembrie 2018. </a:t>
            </a:r>
          </a:p>
          <a:p>
            <a:r>
              <a:rPr lang="vi-VN" dirty="0" smtClean="0"/>
              <a:t>Modulul </a:t>
            </a:r>
            <a:r>
              <a:rPr lang="vi-VN" i="1" dirty="0" smtClean="0"/>
              <a:t>Educație digitală va fi prevăzut pentru </a:t>
            </a:r>
            <a:r>
              <a:rPr lang="vi-VN" b="1" i="1" dirty="0" smtClean="0"/>
              <a:t>15 ore</a:t>
            </a:r>
            <a:r>
              <a:rPr lang="vi-VN" i="1" dirty="0" smtClean="0"/>
              <a:t> și va fi predat, de regulă, de învățătorul de la clasele primare</a:t>
            </a:r>
            <a:r>
              <a:rPr lang="ro-RO" i="1" dirty="0" smtClean="0"/>
              <a:t>.</a:t>
            </a:r>
          </a:p>
          <a:p>
            <a:r>
              <a:rPr lang="vi-VN" dirty="0" smtClean="0"/>
              <a:t>În cadrul disciplinei </a:t>
            </a:r>
            <a:r>
              <a:rPr lang="vi-VN" i="1" dirty="0" smtClean="0"/>
              <a:t>Educație tehnologică, în clasele a IV-a, va fi inclus un modul – </a:t>
            </a:r>
            <a:r>
              <a:rPr lang="vi-VN" b="1" i="1" dirty="0" smtClean="0"/>
              <a:t>Robotica</a:t>
            </a:r>
            <a:r>
              <a:rPr lang="vi-VN" i="1" dirty="0" smtClean="0"/>
              <a:t>. Acest modul va fi predat, de regulă, de învățătorul de la clasele primare și va fi selectat la decizia instituției de învățământ care dispun de dotare cu roboți.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58204" cy="1214446"/>
          </a:xfrm>
        </p:spPr>
        <p:txBody>
          <a:bodyPr/>
          <a:lstStyle/>
          <a:p>
            <a:r>
              <a:rPr lang="ro-RO" dirty="0" smtClean="0"/>
              <a:t>     Obiectivele atelierului:</a:t>
            </a:r>
            <a:endParaRPr lang="ru-RU" dirty="0"/>
          </a:p>
        </p:txBody>
      </p:sp>
      <p:sp>
        <p:nvSpPr>
          <p:cNvPr id="3" name="Содержимое 2"/>
          <p:cNvSpPr>
            <a:spLocks noGrp="1"/>
          </p:cNvSpPr>
          <p:nvPr>
            <p:ph idx="1"/>
          </p:nvPr>
        </p:nvSpPr>
        <p:spPr>
          <a:xfrm>
            <a:off x="0" y="1785926"/>
            <a:ext cx="8686800" cy="4788610"/>
          </a:xfrm>
        </p:spPr>
        <p:txBody>
          <a:bodyPr>
            <a:normAutofit/>
          </a:bodyPr>
          <a:lstStyle/>
          <a:p>
            <a:r>
              <a:rPr lang="ro-RO" dirty="0" smtClean="0"/>
              <a:t>Identificarea </a:t>
            </a:r>
            <a:r>
              <a:rPr lang="pt-BR" dirty="0" smtClean="0"/>
              <a:t>problemel</a:t>
            </a:r>
            <a:r>
              <a:rPr lang="ro-RO" dirty="0" smtClean="0"/>
              <a:t>or </a:t>
            </a:r>
            <a:r>
              <a:rPr lang="pt-BR" dirty="0" smtClean="0"/>
              <a:t> actuale </a:t>
            </a:r>
            <a:r>
              <a:rPr lang="ro-RO" dirty="0" smtClean="0"/>
              <a:t>și</a:t>
            </a:r>
            <a:r>
              <a:rPr lang="pt-BR" dirty="0" smtClean="0"/>
              <a:t> de perspectiv</a:t>
            </a:r>
            <a:r>
              <a:rPr lang="ro-RO" dirty="0" smtClean="0"/>
              <a:t>ă </a:t>
            </a:r>
            <a:r>
              <a:rPr lang="pt-BR" dirty="0" smtClean="0"/>
              <a:t>ale educa</a:t>
            </a:r>
            <a:r>
              <a:rPr lang="ro-RO" dirty="0" smtClean="0"/>
              <a:t>ț</a:t>
            </a:r>
            <a:r>
              <a:rPr lang="pt-BR" dirty="0" smtClean="0"/>
              <a:t>iei </a:t>
            </a:r>
            <a:r>
              <a:rPr lang="ro-RO" dirty="0" smtClean="0"/>
              <a:t> ș</a:t>
            </a:r>
            <a:r>
              <a:rPr lang="pt-BR" dirty="0" smtClean="0"/>
              <a:t>i inv</a:t>
            </a:r>
            <a:r>
              <a:rPr lang="ro-RO" dirty="0" smtClean="0"/>
              <a:t>ățămân</a:t>
            </a:r>
            <a:r>
              <a:rPr lang="pt-BR" dirty="0" smtClean="0"/>
              <a:t>tului general din </a:t>
            </a:r>
            <a:r>
              <a:rPr lang="ro-RO" dirty="0" smtClean="0"/>
              <a:t>raion;</a:t>
            </a:r>
          </a:p>
          <a:p>
            <a:r>
              <a:rPr lang="ro-RO" dirty="0" smtClean="0"/>
              <a:t>Actualizarea documentelor de politici care asigură funcționalitatea eficientă a școlii;</a:t>
            </a:r>
          </a:p>
          <a:p>
            <a:r>
              <a:rPr lang="ro-RO" dirty="0" smtClean="0"/>
              <a:t>Stabilirea  </a:t>
            </a:r>
            <a:r>
              <a:rPr lang="en-US" dirty="0" err="1" smtClean="0"/>
              <a:t>direc</a:t>
            </a:r>
            <a:r>
              <a:rPr lang="ro-RO" dirty="0" smtClean="0"/>
              <a:t>țiilor de activitate,acțiunilor , indicatorilor  de performanță în scopul asigurării calității și dezvoltării durabile a instituțiilor de învățământ în anul școlar 2018-2019.</a:t>
            </a:r>
          </a:p>
          <a:p>
            <a:endParaRPr lang="ro-RO"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t>E</a:t>
            </a:r>
            <a:r>
              <a:rPr lang="vi-VN" b="1" dirty="0" smtClean="0"/>
              <a:t>ducația digitală</a:t>
            </a:r>
            <a:endParaRPr lang="ru-RU" dirty="0"/>
          </a:p>
        </p:txBody>
      </p:sp>
      <p:sp>
        <p:nvSpPr>
          <p:cNvPr id="3" name="Содержимое 2"/>
          <p:cNvSpPr>
            <a:spLocks noGrp="1"/>
          </p:cNvSpPr>
          <p:nvPr>
            <p:ph idx="1"/>
          </p:nvPr>
        </p:nvSpPr>
        <p:spPr/>
        <p:txBody>
          <a:bodyPr>
            <a:normAutofit fontScale="85000" lnSpcReduction="20000"/>
          </a:bodyPr>
          <a:lstStyle/>
          <a:p>
            <a:r>
              <a:rPr lang="vi-VN" dirty="0" smtClean="0"/>
              <a:t>una din</a:t>
            </a:r>
            <a:r>
              <a:rPr lang="ro-RO" dirty="0" smtClean="0"/>
              <a:t>tre</a:t>
            </a:r>
            <a:r>
              <a:rPr lang="vi-VN" dirty="0" smtClean="0"/>
              <a:t> direcțiile prioritare de dezvoltare pentru Ministerul Educației, Culturii și Cercetării</a:t>
            </a:r>
            <a:r>
              <a:rPr lang="ro-RO" dirty="0" smtClean="0"/>
              <a:t>.</a:t>
            </a:r>
          </a:p>
          <a:p>
            <a:pPr>
              <a:buNone/>
            </a:pPr>
            <a:r>
              <a:rPr lang="ro-RO" dirty="0" smtClean="0"/>
              <a:t> Există </a:t>
            </a:r>
            <a:r>
              <a:rPr lang="vi-VN" dirty="0" smtClean="0"/>
              <a:t>diverse opțiuni de seturi de robotică educațională pentru diferite categorii de vârstă: pentru 7-10 ani – LEGO WeDo 2.0, Ozobot, Mbot; iar pentru 10-18 ani LEGO Education MINDSTORMS EV3, Arduino. De asemenea, pentru organizarea proiectelor interdisciplinare (fizică, matematică, chimie, geografie, informatică) sunt foarte binevenite echipamente de tipul MakeyMakey, PocketLab Voyager, Matrix Creator, stații meteo digitale, precum și micro-computerele Raspberry P</a:t>
            </a:r>
            <a:r>
              <a:rPr lang="ro-RO" dirty="0" smtClean="0"/>
              <a:t>. </a:t>
            </a:r>
            <a:r>
              <a:rPr lang="ro-RO" sz="2400" dirty="0" smtClean="0"/>
              <a:t>Pentru seturi LEGO Education (MINDSTORMS EV3 și WeDo 2.0) – compania Kidsco SRL, distribuitor oficial LEGO Education in Moldova,  www. kidsco.md, persoana de contact Bagrin Veronica, tel. 069186120, email:</a:t>
            </a:r>
            <a:r>
              <a:rPr lang="ro-RO" sz="2400" u="sng" dirty="0" smtClean="0">
                <a:hlinkClick r:id="rId2"/>
              </a:rPr>
              <a:t>bagrinveronica@yahoo.com</a:t>
            </a:r>
            <a:endParaRPr lang="ru-RU" sz="2400"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066800"/>
          </a:xfrm>
        </p:spPr>
        <p:txBody>
          <a:bodyPr>
            <a:normAutofit fontScale="90000"/>
          </a:bodyPr>
          <a:lstStyle/>
          <a:p>
            <a:r>
              <a:rPr lang="ro-RO" dirty="0" smtClean="0"/>
              <a:t/>
            </a:r>
            <a:br>
              <a:rPr lang="ro-RO" dirty="0" smtClean="0"/>
            </a:br>
            <a:r>
              <a:rPr lang="ro-RO" dirty="0" smtClean="0"/>
              <a:t>   </a:t>
            </a:r>
            <a:r>
              <a:rPr lang="vi-VN" sz="3600" dirty="0" smtClean="0"/>
              <a:t>Modificările documentelor de debirocratizare în învățământul general</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o-RO" dirty="0" smtClean="0"/>
              <a:t>Enumerați</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dirty="0" smtClean="0"/>
              <a:t>NOMENCLATOR: modificări/completări</a:t>
            </a:r>
            <a:endParaRPr lang="ru-RU" dirty="0"/>
          </a:p>
        </p:txBody>
      </p:sp>
      <p:sp>
        <p:nvSpPr>
          <p:cNvPr id="3" name="Содержимое 2"/>
          <p:cNvSpPr>
            <a:spLocks noGrp="1"/>
          </p:cNvSpPr>
          <p:nvPr>
            <p:ph idx="1"/>
          </p:nvPr>
        </p:nvSpPr>
        <p:spPr/>
        <p:txBody>
          <a:bodyPr/>
          <a:lstStyle/>
          <a:p>
            <a:pPr>
              <a:buNone/>
            </a:pPr>
            <a:r>
              <a:rPr lang="en-US" dirty="0" smtClean="0"/>
              <a:t>„</a:t>
            </a:r>
            <a:r>
              <a:rPr lang="en-US" dirty="0" err="1" smtClean="0"/>
              <a:t>Decizia</a:t>
            </a:r>
            <a:r>
              <a:rPr lang="en-US" dirty="0" smtClean="0"/>
              <a:t> </a:t>
            </a:r>
            <a:r>
              <a:rPr lang="en-US" dirty="0" err="1" smtClean="0"/>
              <a:t>privind</a:t>
            </a:r>
            <a:r>
              <a:rPr lang="en-US" dirty="0" smtClean="0"/>
              <a:t> </a:t>
            </a:r>
            <a:r>
              <a:rPr lang="en-US" dirty="0" err="1" smtClean="0"/>
              <a:t>formatul</a:t>
            </a:r>
            <a:r>
              <a:rPr lang="en-US" dirty="0" smtClean="0"/>
              <a:t> (electronic </a:t>
            </a:r>
            <a:r>
              <a:rPr lang="en-US" dirty="0" err="1" smtClean="0"/>
              <a:t>sau</a:t>
            </a:r>
            <a:r>
              <a:rPr lang="en-US" dirty="0" smtClean="0"/>
              <a:t> </a:t>
            </a:r>
            <a:r>
              <a:rPr lang="en-US" dirty="0" err="1" smtClean="0"/>
              <a:t>hârtie</a:t>
            </a:r>
            <a:r>
              <a:rPr lang="en-US" dirty="0" smtClean="0"/>
              <a:t>) al </a:t>
            </a:r>
            <a:r>
              <a:rPr lang="en-US" dirty="0" err="1" smtClean="0"/>
              <a:t>documentației</a:t>
            </a:r>
            <a:r>
              <a:rPr lang="en-US" dirty="0" smtClean="0"/>
              <a:t> </a:t>
            </a:r>
            <a:r>
              <a:rPr lang="en-US" dirty="0" err="1" smtClean="0"/>
              <a:t>școlare</a:t>
            </a:r>
            <a:r>
              <a:rPr lang="en-US" dirty="0" smtClean="0"/>
              <a:t> </a:t>
            </a:r>
            <a:r>
              <a:rPr lang="en-US" dirty="0" err="1" smtClean="0"/>
              <a:t>aparține</a:t>
            </a:r>
            <a:r>
              <a:rPr lang="en-US" dirty="0" smtClean="0"/>
              <a:t> </a:t>
            </a:r>
            <a:r>
              <a:rPr lang="en-US" dirty="0" err="1" smtClean="0"/>
              <a:t>instituției</a:t>
            </a:r>
            <a:r>
              <a:rPr lang="en-US" dirty="0" smtClean="0"/>
              <a:t>”</a:t>
            </a:r>
            <a:endParaRPr lang="ro-RO" dirty="0" smtClean="0"/>
          </a:p>
          <a:p>
            <a:r>
              <a:rPr lang="en-US" dirty="0" err="1" smtClean="0"/>
              <a:t>documentele</a:t>
            </a:r>
            <a:r>
              <a:rPr lang="en-US" dirty="0" smtClean="0"/>
              <a:t> </a:t>
            </a:r>
            <a:r>
              <a:rPr lang="en-US" dirty="0" smtClean="0"/>
              <a:t>de curriculum (pct.7.1.); </a:t>
            </a:r>
            <a:endParaRPr lang="ro-RO" dirty="0" smtClean="0"/>
          </a:p>
          <a:p>
            <a:r>
              <a:rPr lang="en-US" dirty="0" err="1" smtClean="0"/>
              <a:t>documentele</a:t>
            </a:r>
            <a:r>
              <a:rPr lang="en-US" dirty="0" smtClean="0"/>
              <a:t> </a:t>
            </a:r>
            <a:r>
              <a:rPr lang="en-US" dirty="0" smtClean="0"/>
              <a:t>indicate de a </a:t>
            </a:r>
            <a:r>
              <a:rPr lang="en-US" dirty="0" err="1" smtClean="0"/>
              <a:t>fi</a:t>
            </a:r>
            <a:r>
              <a:rPr lang="en-US" dirty="0" smtClean="0"/>
              <a:t> </a:t>
            </a:r>
            <a:r>
              <a:rPr lang="en-US" dirty="0" err="1" smtClean="0"/>
              <a:t>deținute</a:t>
            </a:r>
            <a:r>
              <a:rPr lang="en-US" dirty="0" smtClean="0"/>
              <a:t> </a:t>
            </a:r>
            <a:r>
              <a:rPr lang="en-US" dirty="0" err="1" smtClean="0"/>
              <a:t>și</a:t>
            </a:r>
            <a:r>
              <a:rPr lang="en-US" dirty="0" smtClean="0"/>
              <a:t> </a:t>
            </a:r>
            <a:r>
              <a:rPr lang="en-US" dirty="0" err="1" smtClean="0"/>
              <a:t>cunoscute</a:t>
            </a:r>
            <a:r>
              <a:rPr lang="en-US" dirty="0" smtClean="0"/>
              <a:t> (pct. 6); </a:t>
            </a:r>
            <a:endParaRPr lang="ro-RO" dirty="0" smtClean="0"/>
          </a:p>
          <a:p>
            <a:r>
              <a:rPr lang="en-US" dirty="0" err="1" smtClean="0"/>
              <a:t>portofoliul</a:t>
            </a:r>
            <a:r>
              <a:rPr lang="en-US" dirty="0" smtClean="0"/>
              <a:t> </a:t>
            </a:r>
            <a:r>
              <a:rPr lang="en-US" dirty="0" err="1" smtClean="0"/>
              <a:t>Comisiei</a:t>
            </a:r>
            <a:r>
              <a:rPr lang="en-US" dirty="0" smtClean="0"/>
              <a:t> </a:t>
            </a:r>
            <a:r>
              <a:rPr lang="en-US" dirty="0" err="1" smtClean="0"/>
              <a:t>metodice</a:t>
            </a:r>
            <a:r>
              <a:rPr lang="en-US" dirty="0" smtClean="0"/>
              <a:t>;</a:t>
            </a:r>
            <a:endParaRPr lang="ro-RO" dirty="0" smtClean="0"/>
          </a:p>
          <a:p>
            <a:r>
              <a:rPr lang="en-US" dirty="0" err="1" smtClean="0"/>
              <a:t>portofoliul</a:t>
            </a:r>
            <a:r>
              <a:rPr lang="en-US" dirty="0" smtClean="0"/>
              <a:t> </a:t>
            </a:r>
            <a:r>
              <a:rPr lang="en-US" dirty="0" err="1" smtClean="0"/>
              <a:t>profesional</a:t>
            </a:r>
            <a:r>
              <a:rPr lang="en-US" dirty="0" smtClean="0"/>
              <a:t> (pct.5). </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dirty="0" smtClean="0"/>
              <a:t>NOMENCLATOR: modificări/completări</a:t>
            </a:r>
            <a:endParaRPr lang="ru-RU" dirty="0"/>
          </a:p>
        </p:txBody>
      </p:sp>
      <p:sp>
        <p:nvSpPr>
          <p:cNvPr id="3" name="Содержимое 2"/>
          <p:cNvSpPr>
            <a:spLocks noGrp="1"/>
          </p:cNvSpPr>
          <p:nvPr>
            <p:ph idx="1"/>
          </p:nvPr>
        </p:nvSpPr>
        <p:spPr/>
        <p:txBody>
          <a:bodyPr>
            <a:normAutofit fontScale="92500"/>
          </a:bodyPr>
          <a:lstStyle/>
          <a:p>
            <a:r>
              <a:rPr lang="vi-VN" b="1" dirty="0" smtClean="0"/>
              <a:t>Administrația instituției </a:t>
            </a:r>
            <a:r>
              <a:rPr lang="vi-VN" dirty="0" smtClean="0"/>
              <a:t>este responsabilă de crearea condițiilor de acces și de lucru la formatul documentației școlare acceptată la nivel instituțional” (pct.5)</a:t>
            </a:r>
            <a:endParaRPr lang="ro-RO" dirty="0" smtClean="0"/>
          </a:p>
          <a:p>
            <a:endParaRPr lang="ru-RU" dirty="0" smtClean="0"/>
          </a:p>
          <a:p>
            <a:r>
              <a:rPr lang="en-US" b="1" dirty="0" err="1" smtClean="0"/>
              <a:t>Reformularea</a:t>
            </a:r>
            <a:r>
              <a:rPr lang="en-US" b="1" dirty="0" smtClean="0"/>
              <a:t> </a:t>
            </a:r>
          </a:p>
          <a:p>
            <a:r>
              <a:rPr lang="en-US" dirty="0" err="1" smtClean="0"/>
              <a:t>în</a:t>
            </a:r>
            <a:r>
              <a:rPr lang="en-US" dirty="0" smtClean="0"/>
              <a:t> „</a:t>
            </a:r>
            <a:r>
              <a:rPr lang="en-US" dirty="0" err="1" smtClean="0"/>
              <a:t>Portofoliul</a:t>
            </a:r>
            <a:r>
              <a:rPr lang="en-US" dirty="0" smtClean="0"/>
              <a:t> </a:t>
            </a:r>
            <a:r>
              <a:rPr lang="en-US" dirty="0" err="1" smtClean="0"/>
              <a:t>profesional</a:t>
            </a:r>
            <a:r>
              <a:rPr lang="en-US" dirty="0" smtClean="0"/>
              <a:t>” a „</a:t>
            </a:r>
            <a:r>
              <a:rPr lang="en-US" dirty="0" err="1" smtClean="0"/>
              <a:t>Portofoliului</a:t>
            </a:r>
            <a:r>
              <a:rPr lang="en-US" dirty="0" smtClean="0"/>
              <a:t> </a:t>
            </a:r>
            <a:r>
              <a:rPr lang="en-US" dirty="0" err="1" smtClean="0"/>
              <a:t>cadrului</a:t>
            </a:r>
            <a:r>
              <a:rPr lang="en-US" dirty="0" smtClean="0"/>
              <a:t> didactic” cu </a:t>
            </a:r>
            <a:r>
              <a:rPr lang="ro-RO" dirty="0" smtClean="0"/>
              <a:t> </a:t>
            </a:r>
            <a:r>
              <a:rPr lang="en-US" dirty="0" err="1" smtClean="0"/>
              <a:t>indicarea</a:t>
            </a:r>
            <a:r>
              <a:rPr lang="en-US" dirty="0" smtClean="0"/>
              <a:t> „</a:t>
            </a:r>
            <a:r>
              <a:rPr lang="en-US" dirty="0" err="1" smtClean="0"/>
              <a:t>Secțiunilor</a:t>
            </a:r>
            <a:r>
              <a:rPr lang="en-US" dirty="0" smtClean="0"/>
              <a:t>” </a:t>
            </a:r>
            <a:r>
              <a:rPr lang="en-US" dirty="0" err="1" smtClean="0"/>
              <a:t>în</a:t>
            </a:r>
            <a:r>
              <a:rPr lang="en-US" dirty="0" smtClean="0"/>
              <a:t> </a:t>
            </a:r>
            <a:r>
              <a:rPr lang="en-US" dirty="0" err="1" smtClean="0"/>
              <a:t>conformitate</a:t>
            </a:r>
            <a:r>
              <a:rPr lang="en-US" dirty="0" smtClean="0"/>
              <a:t> </a:t>
            </a:r>
          </a:p>
          <a:p>
            <a:r>
              <a:rPr lang="en-US" dirty="0" smtClean="0"/>
              <a:t>cu </a:t>
            </a:r>
            <a:r>
              <a:rPr lang="en-US" dirty="0" err="1" smtClean="0"/>
              <a:t>obligațiunile</a:t>
            </a:r>
            <a:r>
              <a:rPr lang="en-US" dirty="0" smtClean="0"/>
              <a:t> </a:t>
            </a:r>
            <a:r>
              <a:rPr lang="en-US" dirty="0" err="1" smtClean="0"/>
              <a:t>funcționale</a:t>
            </a:r>
            <a:r>
              <a:rPr lang="en-US" dirty="0" smtClean="0"/>
              <a:t> delegate. </a:t>
            </a:r>
          </a:p>
          <a:p>
            <a:pPr>
              <a:buNone/>
            </a:pPr>
            <a:r>
              <a:rPr lang="ro-RO" b="1" dirty="0" smtClean="0"/>
              <a:t>                                     </a:t>
            </a:r>
            <a:r>
              <a:rPr lang="en-US" b="1" dirty="0" smtClean="0"/>
              <a:t>(pct. 4, </a:t>
            </a:r>
            <a:r>
              <a:rPr lang="en-US" b="1" dirty="0" err="1" smtClean="0"/>
              <a:t>Anexa</a:t>
            </a:r>
            <a:r>
              <a:rPr lang="en-US" b="1" dirty="0" smtClean="0"/>
              <a:t> 2)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b="1" dirty="0" smtClean="0"/>
              <a:t>METODOLOGIA: modificări</a:t>
            </a:r>
            <a:r>
              <a:rPr lang="ro-RO" b="1" dirty="0" smtClean="0"/>
              <a:t> </a:t>
            </a:r>
            <a:r>
              <a:rPr lang="vi-VN" b="1" dirty="0" smtClean="0"/>
              <a:t>/</a:t>
            </a:r>
            <a:r>
              <a:rPr lang="ro-RO" b="1" dirty="0" smtClean="0"/>
              <a:t> </a:t>
            </a:r>
            <a:r>
              <a:rPr lang="vi-VN" b="1" dirty="0" smtClean="0"/>
              <a:t>completări</a:t>
            </a:r>
            <a:endParaRPr lang="ru-RU" dirty="0"/>
          </a:p>
        </p:txBody>
      </p:sp>
      <p:sp>
        <p:nvSpPr>
          <p:cNvPr id="3" name="Содержимое 2"/>
          <p:cNvSpPr>
            <a:spLocks noGrp="1"/>
          </p:cNvSpPr>
          <p:nvPr>
            <p:ph idx="1"/>
          </p:nvPr>
        </p:nvSpPr>
        <p:spPr/>
        <p:txBody>
          <a:bodyPr/>
          <a:lstStyle/>
          <a:p>
            <a:r>
              <a:rPr lang="vi-VN" dirty="0" smtClean="0"/>
              <a:t>Modificarea listei documentației școlare, obligatorie pentru completare de către diriginți, a Grilei de evaluare a comportamentului elevului în </a:t>
            </a:r>
            <a:r>
              <a:rPr lang="vi-VN" b="1" dirty="0" smtClean="0"/>
              <a:t>Fișa de observare a bunăstării copilului și instrumentelor de monitorizare de referință</a:t>
            </a:r>
            <a:r>
              <a:rPr lang="vi-VN" dirty="0" smtClean="0"/>
              <a:t>. (pct.9.11, Anexa1)</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b="1" dirty="0" smtClean="0"/>
              <a:t>METODOLOGIA: modificări</a:t>
            </a:r>
            <a:r>
              <a:rPr lang="ro-RO" b="1" dirty="0" smtClean="0"/>
              <a:t> </a:t>
            </a:r>
            <a:r>
              <a:rPr lang="vi-VN" b="1" dirty="0" smtClean="0"/>
              <a:t>/</a:t>
            </a:r>
            <a:r>
              <a:rPr lang="ro-RO" b="1" dirty="0" smtClean="0"/>
              <a:t> </a:t>
            </a:r>
            <a:r>
              <a:rPr lang="vi-VN" b="1" dirty="0" smtClean="0"/>
              <a:t>completări</a:t>
            </a:r>
            <a:endParaRPr lang="ru-RU" dirty="0"/>
          </a:p>
        </p:txBody>
      </p:sp>
      <p:sp>
        <p:nvSpPr>
          <p:cNvPr id="3" name="Содержимое 2"/>
          <p:cNvSpPr>
            <a:spLocks noGrp="1"/>
          </p:cNvSpPr>
          <p:nvPr>
            <p:ph idx="1"/>
          </p:nvPr>
        </p:nvSpPr>
        <p:spPr/>
        <p:txBody>
          <a:bodyPr/>
          <a:lstStyle/>
          <a:p>
            <a:r>
              <a:rPr lang="vi-VN" dirty="0" smtClean="0"/>
              <a:t>Includerea expres a obligațiunilor pentru cadrele de conducere </a:t>
            </a:r>
            <a:r>
              <a:rPr lang="vi-VN" b="1" dirty="0" smtClean="0"/>
              <a:t>de a ordona și păstra documentația școlară </a:t>
            </a:r>
            <a:r>
              <a:rPr lang="vi-VN" dirty="0" smtClean="0"/>
              <a:t>privind activitatea instituției conform </a:t>
            </a:r>
            <a:r>
              <a:rPr lang="vi-VN" b="1" dirty="0" smtClean="0"/>
              <a:t>Clasificatorului documentației școlare </a:t>
            </a:r>
            <a:r>
              <a:rPr lang="vi-VN" dirty="0" smtClean="0"/>
              <a:t>privind activitatea instituției, aprobat prin ordinul Serviciului de Stat Arhivă nr.57 din 27.07.2016 (Pct.17)</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b="1" dirty="0" smtClean="0"/>
              <a:t>METODOLOGIA: </a:t>
            </a:r>
            <a:r>
              <a:rPr lang="ro-RO" b="1" dirty="0" smtClean="0"/>
              <a:t>m</a:t>
            </a:r>
            <a:r>
              <a:rPr lang="vi-VN" b="1" dirty="0" smtClean="0"/>
              <a:t>odificări</a:t>
            </a:r>
            <a:r>
              <a:rPr lang="ro-RO" b="1" dirty="0" smtClean="0"/>
              <a:t> </a:t>
            </a:r>
            <a:r>
              <a:rPr lang="vi-VN" b="1" dirty="0" smtClean="0"/>
              <a:t>/</a:t>
            </a:r>
            <a:r>
              <a:rPr lang="ro-RO" b="1" dirty="0" smtClean="0"/>
              <a:t> </a:t>
            </a:r>
            <a:r>
              <a:rPr lang="vi-VN" b="1" dirty="0" smtClean="0"/>
              <a:t>completări</a:t>
            </a:r>
            <a:endParaRPr lang="ru-RU" dirty="0"/>
          </a:p>
        </p:txBody>
      </p:sp>
      <p:sp>
        <p:nvSpPr>
          <p:cNvPr id="3" name="Содержимое 2"/>
          <p:cNvSpPr>
            <a:spLocks noGrp="1"/>
          </p:cNvSpPr>
          <p:nvPr>
            <p:ph idx="1"/>
          </p:nvPr>
        </p:nvSpPr>
        <p:spPr/>
        <p:txBody>
          <a:bodyPr/>
          <a:lstStyle/>
          <a:p>
            <a:endParaRPr lang="ru-RU" dirty="0" smtClean="0"/>
          </a:p>
          <a:p>
            <a:r>
              <a:rPr lang="vi-VN" b="1" dirty="0" smtClean="0"/>
              <a:t>Includerea prevederilor privind cerințele față de </a:t>
            </a:r>
          </a:p>
          <a:p>
            <a:pPr>
              <a:buNone/>
            </a:pPr>
            <a:r>
              <a:rPr lang="vi-VN" dirty="0" smtClean="0"/>
              <a:t>documentația școlară a psihologului școlar,</a:t>
            </a:r>
            <a:r>
              <a:rPr lang="ro-RO" dirty="0" smtClean="0"/>
              <a:t> </a:t>
            </a:r>
            <a:r>
              <a:rPr lang="vi-VN" dirty="0" smtClean="0"/>
              <a:t>psihopedagogului, cadrului didactic de sprijin. </a:t>
            </a:r>
          </a:p>
          <a:p>
            <a:pPr>
              <a:buNone/>
            </a:pPr>
            <a:r>
              <a:rPr lang="en-US" b="1" dirty="0" smtClean="0"/>
              <a:t>(</a:t>
            </a:r>
            <a:r>
              <a:rPr lang="en-US" b="1" dirty="0" err="1" smtClean="0"/>
              <a:t>Anexa</a:t>
            </a:r>
            <a:r>
              <a:rPr lang="en-US" b="1" dirty="0" smtClean="0"/>
              <a:t> 2) </a:t>
            </a:r>
            <a:endParaRPr lang="ro-RO" b="1" dirty="0" smtClean="0"/>
          </a:p>
          <a:p>
            <a:pPr>
              <a:buNone/>
            </a:pPr>
            <a:r>
              <a:rPr lang="ro-RO" dirty="0" smtClean="0"/>
              <a:t> * </a:t>
            </a:r>
            <a:r>
              <a:rPr lang="vi-VN" dirty="0" smtClean="0"/>
              <a:t>Excluderea sintagmei „Instrumentele de evaluare pentru disciplinele școlare cu un număr mai mare de 4 ore săptămânal se elaborează doar pentru evaluările semestriale” (pct. 7.5)</a:t>
            </a:r>
            <a:endParaRPr lang="ro-RO" b="1" dirty="0" smtClean="0"/>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vi-VN" sz="3100" b="1" dirty="0" smtClean="0"/>
              <a:t>METODOLOGIA: modificări/completări </a:t>
            </a:r>
            <a:endParaRPr lang="ru-RU" sz="3100" dirty="0"/>
          </a:p>
        </p:txBody>
      </p:sp>
      <p:sp>
        <p:nvSpPr>
          <p:cNvPr id="3" name="Содержимое 2"/>
          <p:cNvSpPr>
            <a:spLocks noGrp="1"/>
          </p:cNvSpPr>
          <p:nvPr>
            <p:ph idx="1"/>
          </p:nvPr>
        </p:nvSpPr>
        <p:spPr/>
        <p:txBody>
          <a:bodyPr>
            <a:normAutofit lnSpcReduction="10000"/>
          </a:bodyPr>
          <a:lstStyle/>
          <a:p>
            <a:r>
              <a:rPr lang="vi-VN" dirty="0" smtClean="0"/>
              <a:t>Includerea expres a prevederii: „Repartizarea estimativă a timpului de muncă a cadrului didactic se realizează anual, la stabilirea/ modificarea normei didactice” (pct. 6)</a:t>
            </a:r>
            <a:endParaRPr lang="ro-RO" dirty="0" smtClean="0"/>
          </a:p>
          <a:p>
            <a:r>
              <a:rPr lang="vi-VN" dirty="0" smtClean="0"/>
              <a:t>Includerea expres a prevederii: „Activitățile de mentorat, de dirigenție și de elaborare a planurilor educaționale individualizate sunt estimate până la 20 la sută din norma didactică și sunt repartizate în funcție de necesitățile instituției de învățământ și potențialul profesional al cadrului didactic” (pct. 11)</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vi-VN" sz="3600" b="1" dirty="0" smtClean="0"/>
              <a:t>METODOLOGIA: modificări/completări </a:t>
            </a:r>
            <a:endParaRPr lang="ru-RU" sz="3600" dirty="0"/>
          </a:p>
        </p:txBody>
      </p:sp>
      <p:sp>
        <p:nvSpPr>
          <p:cNvPr id="3" name="Содержимое 2"/>
          <p:cNvSpPr>
            <a:spLocks noGrp="1"/>
          </p:cNvSpPr>
          <p:nvPr>
            <p:ph idx="1"/>
          </p:nvPr>
        </p:nvSpPr>
        <p:spPr/>
        <p:txBody>
          <a:bodyPr/>
          <a:lstStyle/>
          <a:p>
            <a:endParaRPr lang="ru-RU" dirty="0" smtClean="0"/>
          </a:p>
          <a:p>
            <a:r>
              <a:rPr lang="en-US" b="1" dirty="0" err="1" smtClean="0"/>
              <a:t>Includerea</a:t>
            </a:r>
            <a:r>
              <a:rPr lang="en-US" b="1" dirty="0" smtClean="0"/>
              <a:t> </a:t>
            </a:r>
            <a:r>
              <a:rPr lang="en-US" b="1" dirty="0" err="1" smtClean="0"/>
              <a:t>expres</a:t>
            </a:r>
            <a:r>
              <a:rPr lang="en-US" b="1" dirty="0" smtClean="0"/>
              <a:t> a </a:t>
            </a:r>
            <a:r>
              <a:rPr lang="en-US" b="1" dirty="0" err="1" smtClean="0"/>
              <a:t>prevederii</a:t>
            </a:r>
            <a:r>
              <a:rPr lang="en-US" b="1" dirty="0" smtClean="0"/>
              <a:t>: </a:t>
            </a:r>
          </a:p>
          <a:p>
            <a:r>
              <a:rPr lang="vi-VN" dirty="0" smtClean="0"/>
              <a:t>„Decizia privind </a:t>
            </a:r>
            <a:r>
              <a:rPr lang="vi-VN" b="1" dirty="0" smtClean="0"/>
              <a:t>forma de evidență a timpului de muncă </a:t>
            </a:r>
            <a:r>
              <a:rPr lang="vi-VN" dirty="0" smtClean="0"/>
              <a:t>conform repartizării estimative aparține instituției de învățământ” </a:t>
            </a:r>
          </a:p>
          <a:p>
            <a:r>
              <a:rPr lang="en-US" b="1" dirty="0" smtClean="0"/>
              <a:t>(pct. 24)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o-RO" b="1" dirty="0" smtClean="0"/>
              <a:t>La nivel de acte de politici:</a:t>
            </a:r>
          </a:p>
          <a:p>
            <a:r>
              <a:rPr lang="ro-RO" dirty="0" smtClean="0"/>
              <a:t>Instrucțiunea Managementul temelor pentru acasă, în învățământul primar, gimnazial și liceal....</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Motto</a:t>
            </a:r>
            <a:r>
              <a:rPr lang="ro-RO" dirty="0" smtClean="0"/>
              <a:t>:</a:t>
            </a:r>
            <a:endParaRPr lang="ru-RU" dirty="0"/>
          </a:p>
        </p:txBody>
      </p:sp>
      <p:sp>
        <p:nvSpPr>
          <p:cNvPr id="3" name="Содержимое 2"/>
          <p:cNvSpPr>
            <a:spLocks noGrp="1"/>
          </p:cNvSpPr>
          <p:nvPr>
            <p:ph idx="1"/>
          </p:nvPr>
        </p:nvSpPr>
        <p:spPr/>
        <p:txBody>
          <a:bodyPr/>
          <a:lstStyle/>
          <a:p>
            <a:pPr>
              <a:buNone/>
            </a:pPr>
            <a:endParaRPr lang="ro-RO" dirty="0" smtClean="0"/>
          </a:p>
          <a:p>
            <a:pPr>
              <a:buNone/>
            </a:pPr>
            <a:r>
              <a:rPr lang="ro-RO" dirty="0" smtClean="0"/>
              <a:t>   ”  </a:t>
            </a:r>
            <a:r>
              <a:rPr lang="ru-RU" dirty="0" err="1" smtClean="0"/>
              <a:t>Cel</a:t>
            </a:r>
            <a:r>
              <a:rPr lang="ru-RU" dirty="0" smtClean="0"/>
              <a:t> </a:t>
            </a:r>
            <a:r>
              <a:rPr lang="ru-RU" dirty="0" err="1" smtClean="0"/>
              <a:t>mai</a:t>
            </a:r>
            <a:r>
              <a:rPr lang="ru-RU" dirty="0" smtClean="0"/>
              <a:t> </a:t>
            </a:r>
            <a:r>
              <a:rPr lang="ru-RU" dirty="0" err="1" smtClean="0"/>
              <a:t>bun</a:t>
            </a:r>
            <a:r>
              <a:rPr lang="ru-RU" dirty="0" smtClean="0"/>
              <a:t> </a:t>
            </a:r>
            <a:r>
              <a:rPr lang="ru-RU" dirty="0" err="1" smtClean="0"/>
              <a:t>manager</a:t>
            </a:r>
            <a:r>
              <a:rPr lang="ru-RU" dirty="0" smtClean="0"/>
              <a:t> </a:t>
            </a:r>
            <a:r>
              <a:rPr lang="ru-RU" dirty="0" err="1" smtClean="0"/>
              <a:t>este</a:t>
            </a:r>
            <a:r>
              <a:rPr lang="ru-RU" dirty="0" smtClean="0"/>
              <a:t> </a:t>
            </a:r>
            <a:r>
              <a:rPr lang="ru-RU" dirty="0" err="1" smtClean="0"/>
              <a:t>cel</a:t>
            </a:r>
            <a:r>
              <a:rPr lang="ru-RU" dirty="0" smtClean="0"/>
              <a:t> </a:t>
            </a:r>
            <a:r>
              <a:rPr lang="ru-RU" dirty="0" err="1" smtClean="0"/>
              <a:t>care</a:t>
            </a:r>
            <a:r>
              <a:rPr lang="ru-RU" dirty="0" smtClean="0"/>
              <a:t> </a:t>
            </a:r>
            <a:r>
              <a:rPr lang="ru-RU" dirty="0" err="1" smtClean="0"/>
              <a:t>ştie</a:t>
            </a:r>
            <a:r>
              <a:rPr lang="ru-RU" dirty="0" smtClean="0"/>
              <a:t> </a:t>
            </a:r>
            <a:r>
              <a:rPr lang="ru-RU" dirty="0" err="1" smtClean="0"/>
              <a:t>să</a:t>
            </a:r>
            <a:r>
              <a:rPr lang="ru-RU" dirty="0" smtClean="0"/>
              <a:t> </a:t>
            </a:r>
            <a:endParaRPr lang="ro-RO" dirty="0" smtClean="0"/>
          </a:p>
          <a:p>
            <a:pPr>
              <a:buNone/>
            </a:pPr>
            <a:r>
              <a:rPr lang="ru-RU" dirty="0" err="1" smtClean="0"/>
              <a:t>găsească</a:t>
            </a:r>
            <a:r>
              <a:rPr lang="ru-RU" dirty="0" smtClean="0"/>
              <a:t> </a:t>
            </a:r>
            <a:r>
              <a:rPr lang="ru-RU" dirty="0" err="1" smtClean="0"/>
              <a:t>talentele</a:t>
            </a:r>
            <a:r>
              <a:rPr lang="ru-RU" dirty="0" smtClean="0"/>
              <a:t> </a:t>
            </a:r>
            <a:r>
              <a:rPr lang="ru-RU" dirty="0" err="1" smtClean="0"/>
              <a:t>pentru</a:t>
            </a:r>
            <a:r>
              <a:rPr lang="ru-RU" dirty="0" smtClean="0"/>
              <a:t> </a:t>
            </a:r>
            <a:r>
              <a:rPr lang="ru-RU" dirty="0" err="1" smtClean="0"/>
              <a:t>a</a:t>
            </a:r>
            <a:r>
              <a:rPr lang="ru-RU" dirty="0" smtClean="0"/>
              <a:t> </a:t>
            </a:r>
            <a:r>
              <a:rPr lang="ru-RU" dirty="0" err="1" smtClean="0"/>
              <a:t>face</a:t>
            </a:r>
            <a:r>
              <a:rPr lang="ru-RU" dirty="0" smtClean="0"/>
              <a:t> </a:t>
            </a:r>
            <a:r>
              <a:rPr lang="ru-RU" dirty="0" err="1" smtClean="0"/>
              <a:t>lucrurile</a:t>
            </a:r>
            <a:r>
              <a:rPr lang="ru-RU" dirty="0" smtClean="0"/>
              <a:t> </a:t>
            </a:r>
            <a:r>
              <a:rPr lang="ru-RU" dirty="0" err="1" smtClean="0"/>
              <a:t>şi</a:t>
            </a:r>
            <a:r>
              <a:rPr lang="ru-RU" dirty="0" smtClean="0"/>
              <a:t> </a:t>
            </a:r>
            <a:r>
              <a:rPr lang="ru-RU" dirty="0" err="1" smtClean="0"/>
              <a:t>care</a:t>
            </a:r>
            <a:r>
              <a:rPr lang="ru-RU" dirty="0" smtClean="0"/>
              <a:t> </a:t>
            </a:r>
            <a:endParaRPr lang="ro-RO" dirty="0" smtClean="0"/>
          </a:p>
          <a:p>
            <a:pPr>
              <a:buNone/>
            </a:pPr>
            <a:r>
              <a:rPr lang="ru-RU" dirty="0" err="1" smtClean="0"/>
              <a:t>ştie</a:t>
            </a:r>
            <a:r>
              <a:rPr lang="ru-RU" dirty="0" smtClean="0"/>
              <a:t> </a:t>
            </a:r>
            <a:r>
              <a:rPr lang="ru-RU" dirty="0" err="1" smtClean="0"/>
              <a:t>de</a:t>
            </a:r>
            <a:r>
              <a:rPr lang="ru-RU" dirty="0" smtClean="0"/>
              <a:t> </a:t>
            </a:r>
            <a:r>
              <a:rPr lang="ru-RU" dirty="0" err="1" smtClean="0"/>
              <a:t>asemenea</a:t>
            </a:r>
            <a:r>
              <a:rPr lang="ru-RU" dirty="0" smtClean="0"/>
              <a:t> </a:t>
            </a:r>
            <a:r>
              <a:rPr lang="ru-RU" dirty="0" err="1" smtClean="0"/>
              <a:t>să-şi</a:t>
            </a:r>
            <a:r>
              <a:rPr lang="ru-RU" dirty="0" smtClean="0"/>
              <a:t> </a:t>
            </a:r>
            <a:r>
              <a:rPr lang="ru-RU" dirty="0" err="1" smtClean="0"/>
              <a:t>înfrâneze</a:t>
            </a:r>
            <a:r>
              <a:rPr lang="ru-RU" dirty="0" smtClean="0"/>
              <a:t> </a:t>
            </a:r>
            <a:r>
              <a:rPr lang="ru-RU" dirty="0" err="1" smtClean="0"/>
              <a:t>dorinţa</a:t>
            </a:r>
            <a:r>
              <a:rPr lang="ru-RU" dirty="0" smtClean="0"/>
              <a:t> </a:t>
            </a:r>
            <a:r>
              <a:rPr lang="ru-RU" dirty="0" err="1" smtClean="0"/>
              <a:t>de</a:t>
            </a:r>
            <a:r>
              <a:rPr lang="ru-RU" dirty="0" smtClean="0"/>
              <a:t> </a:t>
            </a:r>
            <a:r>
              <a:rPr lang="ru-RU" dirty="0" err="1" smtClean="0"/>
              <a:t>a</a:t>
            </a:r>
            <a:r>
              <a:rPr lang="ru-RU" dirty="0" smtClean="0"/>
              <a:t> </a:t>
            </a:r>
            <a:r>
              <a:rPr lang="ru-RU" dirty="0" err="1" smtClean="0"/>
              <a:t>se</a:t>
            </a:r>
            <a:r>
              <a:rPr lang="ru-RU" dirty="0" smtClean="0"/>
              <a:t> </a:t>
            </a:r>
            <a:endParaRPr lang="ro-RO" dirty="0" smtClean="0"/>
          </a:p>
          <a:p>
            <a:pPr>
              <a:buNone/>
            </a:pPr>
            <a:r>
              <a:rPr lang="en-US" dirty="0" smtClean="0"/>
              <a:t>A</a:t>
            </a:r>
            <a:r>
              <a:rPr lang="ru-RU" dirty="0" err="1" smtClean="0"/>
              <a:t>mesteca</a:t>
            </a:r>
            <a:r>
              <a:rPr lang="ro-RO" dirty="0" smtClean="0"/>
              <a:t>,</a:t>
            </a:r>
            <a:r>
              <a:rPr lang="ru-RU" dirty="0" smtClean="0"/>
              <a:t> </a:t>
            </a:r>
            <a:r>
              <a:rPr lang="ru-RU" dirty="0" err="1" smtClean="0"/>
              <a:t>în</a:t>
            </a:r>
            <a:r>
              <a:rPr lang="ru-RU" dirty="0" smtClean="0"/>
              <a:t> </a:t>
            </a:r>
            <a:r>
              <a:rPr lang="ru-RU" dirty="0" err="1" smtClean="0"/>
              <a:t>timp</a:t>
            </a:r>
            <a:r>
              <a:rPr lang="ru-RU" dirty="0" smtClean="0"/>
              <a:t> </a:t>
            </a:r>
            <a:r>
              <a:rPr lang="ru-RU" dirty="0" err="1" smtClean="0"/>
              <a:t>ce</a:t>
            </a:r>
            <a:r>
              <a:rPr lang="ru-RU" dirty="0" smtClean="0"/>
              <a:t> </a:t>
            </a:r>
            <a:r>
              <a:rPr lang="ru-RU" dirty="0" err="1" smtClean="0"/>
              <a:t>aceştia</a:t>
            </a:r>
            <a:r>
              <a:rPr lang="ru-RU" dirty="0" smtClean="0"/>
              <a:t> </a:t>
            </a:r>
            <a:r>
              <a:rPr lang="ru-RU" dirty="0" err="1" smtClean="0"/>
              <a:t>o</a:t>
            </a:r>
            <a:r>
              <a:rPr lang="ru-RU" dirty="0" smtClean="0"/>
              <a:t> </a:t>
            </a:r>
            <a:r>
              <a:rPr lang="ru-RU" dirty="0" err="1" smtClean="0"/>
              <a:t>fac</a:t>
            </a:r>
            <a:r>
              <a:rPr lang="ru-RU" dirty="0" smtClean="0"/>
              <a:t>.”</a:t>
            </a:r>
            <a:endParaRPr lang="ro-RO" dirty="0" smtClean="0"/>
          </a:p>
          <a:p>
            <a:pPr>
              <a:buNone/>
            </a:pPr>
            <a:r>
              <a:rPr lang="ro-RO" dirty="0" smtClean="0"/>
              <a:t>                 </a:t>
            </a:r>
            <a:r>
              <a:rPr lang="ru-RU" dirty="0" smtClean="0"/>
              <a:t> </a:t>
            </a:r>
            <a:r>
              <a:rPr lang="ru-RU" dirty="0" err="1" smtClean="0"/>
              <a:t>Theodore</a:t>
            </a:r>
            <a:r>
              <a:rPr lang="ru-RU" dirty="0" smtClean="0"/>
              <a:t> </a:t>
            </a:r>
            <a:r>
              <a:rPr lang="ru-RU" dirty="0" err="1" smtClean="0"/>
              <a:t>Roosevelt</a:t>
            </a:r>
            <a:endParaRPr lang="ru-RU"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500042"/>
            <a:ext cx="8515352" cy="1638304"/>
          </a:xfrm>
        </p:spPr>
        <p:txBody>
          <a:bodyPr>
            <a:normAutofit fontScale="90000"/>
          </a:bodyPr>
          <a:lstStyle/>
          <a:p>
            <a:r>
              <a:rPr lang="ro-RO" dirty="0" smtClean="0"/>
              <a:t>Managementul temelor pentru acasă, în învățământul primar, gimnazial și liceal....</a:t>
            </a:r>
            <a:endParaRPr lang="ru-RU" dirty="0"/>
          </a:p>
        </p:txBody>
      </p:sp>
      <p:sp>
        <p:nvSpPr>
          <p:cNvPr id="3" name="Содержимое 2"/>
          <p:cNvSpPr>
            <a:spLocks noGrp="1"/>
          </p:cNvSpPr>
          <p:nvPr>
            <p:ph idx="1"/>
          </p:nvPr>
        </p:nvSpPr>
        <p:spPr/>
        <p:txBody>
          <a:bodyPr/>
          <a:lstStyle/>
          <a:p>
            <a:r>
              <a:rPr lang="vi-VN" dirty="0" smtClean="0"/>
              <a:t>Instrucțiunea definește managementul temelor pentru acasă pentru fiecare </a:t>
            </a:r>
            <a:r>
              <a:rPr lang="vi-VN" b="1" dirty="0" smtClean="0"/>
              <a:t>treaptă de școlaritate </a:t>
            </a:r>
            <a:r>
              <a:rPr lang="vi-VN" dirty="0" smtClean="0"/>
              <a:t>și pentru fiecare </a:t>
            </a:r>
            <a:r>
              <a:rPr lang="vi-VN" b="1" dirty="0" smtClean="0"/>
              <a:t>arie curriculară. </a:t>
            </a:r>
            <a:endParaRPr lang="ro-RO" b="1" dirty="0" smtClean="0"/>
          </a:p>
          <a:p>
            <a:r>
              <a:rPr lang="vi-VN" dirty="0" smtClean="0"/>
              <a:t>6.</a:t>
            </a:r>
            <a:r>
              <a:rPr lang="ro-RO" dirty="0" smtClean="0"/>
              <a:t>T</a:t>
            </a:r>
            <a:r>
              <a:rPr lang="vi-VN" dirty="0" smtClean="0"/>
              <a:t>emele </a:t>
            </a:r>
            <a:r>
              <a:rPr lang="vi-VN" dirty="0" smtClean="0"/>
              <a:t>pentru acasă au menirea de a consolida parteneriatului școală-familie, școală-comunitate prin respectarea principiului de șanse egale, creșterea încrederii familiei în școală, motivarea elevului pentru autodezvoltare și implicare în activități de voluntariat etc</a:t>
            </a:r>
            <a:endParaRPr lang="ru-RU"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229600" cy="1714512"/>
          </a:xfrm>
        </p:spPr>
        <p:txBody>
          <a:bodyPr>
            <a:normAutofit fontScale="90000"/>
          </a:bodyPr>
          <a:lstStyle/>
          <a:p>
            <a:r>
              <a:rPr lang="ro-RO" dirty="0" smtClean="0"/>
              <a:t>Managementul temelor pentru acasă, în învățământul primar, gimnazial și liceal....</a:t>
            </a:r>
            <a:endParaRPr lang="ru-RU" dirty="0"/>
          </a:p>
        </p:txBody>
      </p:sp>
      <p:sp>
        <p:nvSpPr>
          <p:cNvPr id="3" name="Содержимое 2"/>
          <p:cNvSpPr>
            <a:spLocks noGrp="1"/>
          </p:cNvSpPr>
          <p:nvPr>
            <p:ph idx="1"/>
          </p:nvPr>
        </p:nvSpPr>
        <p:spPr/>
        <p:txBody>
          <a:bodyPr>
            <a:normAutofit lnSpcReduction="10000"/>
          </a:bodyPr>
          <a:lstStyle/>
          <a:p>
            <a:r>
              <a:rPr lang="vi-VN" dirty="0" smtClean="0"/>
              <a:t>9. Pentru managementul timpului temei pentru acasă, profesorul </a:t>
            </a:r>
            <a:r>
              <a:rPr lang="vi-VN" b="1" dirty="0" smtClean="0"/>
              <a:t>cuantifică durata estimativă a timpului </a:t>
            </a:r>
            <a:r>
              <a:rPr lang="vi-VN" dirty="0" smtClean="0"/>
              <a:t>mediu necesar realizării sarcinii, fixându-l în proiectul unității de învățare sau cel al lecției, prin corelarea cu volumul de timp estimativ care revine disciplinei conform Anexelor 1 și 2</a:t>
            </a:r>
            <a:endParaRPr lang="ro-RO" dirty="0" smtClean="0"/>
          </a:p>
          <a:p>
            <a:r>
              <a:rPr lang="vi-VN" dirty="0" smtClean="0"/>
              <a:t>10. Volumul temelor pentru acasă pentru fiecare disciplină școlară, </a:t>
            </a:r>
            <a:r>
              <a:rPr lang="vi-VN" b="1" dirty="0" smtClean="0"/>
              <a:t>nu trebuie să depășească</a:t>
            </a:r>
            <a:r>
              <a:rPr lang="vi-VN" dirty="0" smtClean="0"/>
              <a:t>, de regulă, </a:t>
            </a:r>
            <a:r>
              <a:rPr lang="vi-VN" b="1" dirty="0" smtClean="0"/>
              <a:t>1/3 din volumul sarcinilor realizate în clasă, pe parcursul lecției</a:t>
            </a:r>
            <a:endParaRPr lang="ru-RU"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500042"/>
            <a:ext cx="8543956" cy="1709758"/>
          </a:xfrm>
        </p:spPr>
        <p:txBody>
          <a:bodyPr>
            <a:normAutofit fontScale="90000"/>
          </a:bodyPr>
          <a:lstStyle/>
          <a:p>
            <a:r>
              <a:rPr lang="ro-RO" dirty="0" smtClean="0"/>
              <a:t>Managementul temelor pentru acasă, în învățământul primar, gimnazial și liceal....</a:t>
            </a:r>
            <a:endParaRPr lang="ru-RU" dirty="0"/>
          </a:p>
        </p:txBody>
      </p:sp>
      <p:sp>
        <p:nvSpPr>
          <p:cNvPr id="3" name="Содержимое 2"/>
          <p:cNvSpPr>
            <a:spLocks noGrp="1"/>
          </p:cNvSpPr>
          <p:nvPr>
            <p:ph idx="1"/>
          </p:nvPr>
        </p:nvSpPr>
        <p:spPr/>
        <p:txBody>
          <a:bodyPr/>
          <a:lstStyle/>
          <a:p>
            <a:r>
              <a:rPr lang="vi-VN" dirty="0" smtClean="0"/>
              <a:t>12. În perioada de vacanță, după probele de evaluare sumativă și în zilele de activități transdiciplinare, nu se vor da teme pentru acasă.</a:t>
            </a:r>
            <a:endParaRPr lang="ro-RO" dirty="0" smtClean="0"/>
          </a:p>
          <a:p>
            <a:r>
              <a:rPr lang="vi-VN" dirty="0" smtClean="0"/>
              <a:t>19. Evaluarea temei pentru acasă se va realiza, de regulă, la fiecare lecție, aproximativ timp de 10 minute</a:t>
            </a:r>
            <a:r>
              <a:rPr lang="ro-RO" dirty="0" smtClean="0"/>
              <a:t>.</a:t>
            </a:r>
          </a:p>
          <a:p>
            <a:r>
              <a:rPr lang="pt-BR" dirty="0" smtClean="0"/>
              <a:t>22. Nu se vor acorda de note insuficiente, dacă elevul nu a realizat corect sau integral tema pentru acasă. </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Acte normative</a:t>
            </a:r>
            <a:endParaRPr lang="ru-RU" dirty="0"/>
          </a:p>
        </p:txBody>
      </p:sp>
      <p:sp>
        <p:nvSpPr>
          <p:cNvPr id="3" name="Содержимое 2"/>
          <p:cNvSpPr>
            <a:spLocks noGrp="1"/>
          </p:cNvSpPr>
          <p:nvPr>
            <p:ph idx="1"/>
          </p:nvPr>
        </p:nvSpPr>
        <p:spPr/>
        <p:txBody>
          <a:bodyPr/>
          <a:lstStyle/>
          <a:p>
            <a:r>
              <a:rPr lang="vi-VN" dirty="0" smtClean="0"/>
              <a:t>Regulamentu</a:t>
            </a:r>
            <a:r>
              <a:rPr lang="ro-RO" dirty="0" smtClean="0"/>
              <a:t>l</a:t>
            </a:r>
            <a:r>
              <a:rPr lang="vi-VN" dirty="0" smtClean="0"/>
              <a:t>-tip de organizare și funcționare a instituțiilor de învățământ primar și secundar, ciclul I și II</a:t>
            </a:r>
            <a:endParaRPr lang="ro-RO" dirty="0" smtClean="0"/>
          </a:p>
          <a:p>
            <a:r>
              <a:rPr lang="ro-RO" dirty="0" smtClean="0"/>
              <a:t>Regulamentul de atestare</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smtClean="0"/>
              <a:t>Domeniile activității instituției/director</a:t>
            </a:r>
            <a:endParaRPr lang="ru-RU" dirty="0"/>
          </a:p>
        </p:txBody>
      </p:sp>
      <p:sp>
        <p:nvSpPr>
          <p:cNvPr id="3" name="Содержимое 2"/>
          <p:cNvSpPr>
            <a:spLocks noGrp="1"/>
          </p:cNvSpPr>
          <p:nvPr>
            <p:ph idx="1"/>
          </p:nvPr>
        </p:nvSpPr>
        <p:spPr/>
        <p:txBody>
          <a:bodyPr/>
          <a:lstStyle/>
          <a:p>
            <a:r>
              <a:rPr lang="ro-RO" dirty="0" smtClean="0"/>
              <a:t>Componenta </a:t>
            </a:r>
            <a:r>
              <a:rPr lang="ro-RO" i="1" dirty="0" smtClean="0"/>
              <a:t>Resurse:umane,curriculare, financiare, logistice, material tehnice și informaționale</a:t>
            </a:r>
          </a:p>
          <a:p>
            <a:r>
              <a:rPr lang="ro-RO" dirty="0" smtClean="0"/>
              <a:t>Componenta </a:t>
            </a:r>
            <a:r>
              <a:rPr lang="ro-RO" i="1" dirty="0" smtClean="0"/>
              <a:t>Curriculum</a:t>
            </a:r>
          </a:p>
          <a:p>
            <a:r>
              <a:rPr lang="ro-RO" dirty="0" smtClean="0"/>
              <a:t>Componenta </a:t>
            </a:r>
            <a:r>
              <a:rPr lang="ro-RO" i="1" dirty="0" smtClean="0"/>
              <a:t>Relații cu comunitatea  </a:t>
            </a:r>
            <a:endParaRPr lang="ru-RU" i="1" dirty="0" smtClean="0"/>
          </a:p>
          <a:p>
            <a:pPr>
              <a:buNone/>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086724" cy="1071570"/>
          </a:xfrm>
        </p:spPr>
        <p:txBody>
          <a:bodyPr>
            <a:normAutofit/>
          </a:bodyPr>
          <a:lstStyle/>
          <a:p>
            <a:r>
              <a:rPr lang="ro-RO" sz="1600" dirty="0" smtClean="0"/>
              <a:t>Ce ne-am propus în anul precedent de studii? Ce am reușit? Ce ne propunem spre realizare </a:t>
            </a:r>
            <a:r>
              <a:rPr lang="ro-RO" sz="2000" dirty="0" smtClean="0"/>
              <a:t>pentru o </a:t>
            </a:r>
            <a:r>
              <a:rPr lang="ro-RO" sz="2000" b="1" dirty="0" smtClean="0"/>
              <a:t>educație de calitate</a:t>
            </a:r>
            <a:r>
              <a:rPr lang="ro-RO" sz="2000" dirty="0" smtClean="0"/>
              <a:t>? </a:t>
            </a:r>
            <a:endParaRPr lang="ru-RU" sz="2000" dirty="0"/>
          </a:p>
        </p:txBody>
      </p:sp>
      <p:graphicFrame>
        <p:nvGraphicFramePr>
          <p:cNvPr id="4" name="Содержимое 3"/>
          <p:cNvGraphicFramePr>
            <a:graphicFrameLocks noGrp="1"/>
          </p:cNvGraphicFramePr>
          <p:nvPr>
            <p:ph idx="1"/>
          </p:nvPr>
        </p:nvGraphicFramePr>
        <p:xfrm>
          <a:off x="457200" y="1600200"/>
          <a:ext cx="8229600" cy="4389120"/>
        </p:xfrm>
        <a:graphic>
          <a:graphicData uri="http://schemas.openxmlformats.org/drawingml/2006/table">
            <a:tbl>
              <a:tblPr firstRow="1" bandRow="1">
                <a:tableStyleId>{5C22544A-7EE6-4342-B048-85BDC9FD1C3A}</a:tableStyleId>
              </a:tblPr>
              <a:tblGrid>
                <a:gridCol w="2057400"/>
                <a:gridCol w="1028700"/>
                <a:gridCol w="1028700"/>
                <a:gridCol w="2057400"/>
                <a:gridCol w="2057400"/>
              </a:tblGrid>
              <a:tr h="185420">
                <a:tc rowSpan="2">
                  <a:txBody>
                    <a:bodyPr/>
                    <a:lstStyle/>
                    <a:p>
                      <a:r>
                        <a:rPr lang="en-US" dirty="0" err="1" smtClean="0"/>
                        <a:t>Domeniul</a:t>
                      </a:r>
                      <a:r>
                        <a:rPr lang="en-US" baseline="0" dirty="0" smtClean="0"/>
                        <a:t> </a:t>
                      </a:r>
                      <a:endParaRPr lang="ru-RU" dirty="0"/>
                    </a:p>
                  </a:txBody>
                  <a:tcPr/>
                </a:tc>
                <a:tc gridSpan="2">
                  <a:txBody>
                    <a:bodyPr/>
                    <a:lstStyle/>
                    <a:p>
                      <a:r>
                        <a:rPr lang="en-US" dirty="0" err="1" smtClean="0"/>
                        <a:t>Situa</a:t>
                      </a:r>
                      <a:r>
                        <a:rPr lang="ro-RO" dirty="0" smtClean="0"/>
                        <a:t>ția</a:t>
                      </a:r>
                      <a:r>
                        <a:rPr lang="ro-RO" baseline="0" dirty="0" smtClean="0"/>
                        <a:t> actuală</a:t>
                      </a:r>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a:p>
                  </a:txBody>
                  <a:tcPr/>
                </a:tc>
                <a:tc rowSpan="2">
                  <a:txBody>
                    <a:bodyPr/>
                    <a:lstStyle/>
                    <a:p>
                      <a:r>
                        <a:rPr lang="ro-RO" dirty="0" smtClean="0"/>
                        <a:t>Acțiuni </a:t>
                      </a:r>
                      <a:endParaRPr lang="ru-RU" dirty="0"/>
                    </a:p>
                  </a:txBody>
                  <a:tcPr/>
                </a:tc>
                <a:tc rowSpan="2">
                  <a:txBody>
                    <a:bodyPr/>
                    <a:lstStyle/>
                    <a:p>
                      <a:r>
                        <a:rPr lang="ro-RO" dirty="0" smtClean="0"/>
                        <a:t>Direcții </a:t>
                      </a:r>
                      <a:endParaRPr lang="ru-RU" dirty="0"/>
                    </a:p>
                  </a:txBody>
                  <a:tcPr/>
                </a:tc>
              </a:tr>
              <a:tr h="185420">
                <a:tc vMerge="1">
                  <a:txBody>
                    <a:bodyPr/>
                    <a:lstStyle/>
                    <a:p>
                      <a:endParaRPr lang="ru-RU"/>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tc>
                <a:tc>
                  <a:txBody>
                    <a:bodyPr/>
                    <a:lstStyle/>
                    <a:p>
                      <a:endParaRPr lang="ru-RU" dirty="0"/>
                    </a:p>
                  </a:txBody>
                  <a:tcPr/>
                </a:tc>
              </a:tr>
              <a:tr h="185420">
                <a:tc>
                  <a:txBody>
                    <a:bodyPr/>
                    <a:lstStyle/>
                    <a:p>
                      <a:endParaRPr lang="ru-RU" dirty="0"/>
                    </a:p>
                  </a:txBody>
                  <a:tcPr/>
                </a:tc>
                <a:tc>
                  <a:txBody>
                    <a:bodyPr/>
                    <a:lstStyle/>
                    <a:p>
                      <a:endParaRPr lang="ru-R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ru-R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066800"/>
          </a:xfrm>
          <a:solidFill>
            <a:schemeClr val="bg1"/>
          </a:solidFill>
        </p:spPr>
        <p:txBody>
          <a:bodyPr>
            <a:noAutofit/>
          </a:bodyPr>
          <a:lstStyle/>
          <a:p>
            <a:r>
              <a:rPr lang="ro-RO" sz="2400" b="1" dirty="0" smtClean="0">
                <a:latin typeface="Times New Roman" pitchFamily="18" charset="0"/>
                <a:cs typeface="Times New Roman" pitchFamily="18" charset="0"/>
              </a:rPr>
              <a:t>Standarde de competență profesională ale  cadrelor manageriale din învățământul general, aprobate  prin  </a:t>
            </a:r>
            <a:r>
              <a:rPr lang="ro-RO" sz="2400" b="1" i="1" dirty="0" smtClean="0">
                <a:latin typeface="Times New Roman" pitchFamily="18" charset="0"/>
                <a:cs typeface="Times New Roman" pitchFamily="18" charset="0"/>
              </a:rPr>
              <a:t>Ordinul nr. 623 din 28 iunie 2016 </a:t>
            </a:r>
            <a:r>
              <a:rPr lang="ro-RO" sz="2400" b="1" dirty="0" smtClean="0">
                <a:latin typeface="Times New Roman" pitchFamily="18" charset="0"/>
                <a:cs typeface="Times New Roman" pitchFamily="18" charset="0"/>
              </a:rPr>
              <a:t> al </a:t>
            </a:r>
            <a:r>
              <a:rPr lang="ro-RO" sz="2400" b="1" i="1" dirty="0" smtClean="0">
                <a:latin typeface="Times New Roman" pitchFamily="18" charset="0"/>
                <a:cs typeface="Times New Roman" pitchFamily="18" charset="0"/>
              </a:rPr>
              <a:t> Ministrului Educației</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714488"/>
            <a:ext cx="8715436" cy="4860048"/>
          </a:xfrm>
        </p:spPr>
        <p:txBody>
          <a:bodyPr>
            <a:normAutofit fontScale="85000" lnSpcReduction="20000"/>
          </a:bodyPr>
          <a:lstStyle/>
          <a:p>
            <a:r>
              <a:rPr lang="ro-RO" b="1" dirty="0" smtClean="0"/>
              <a:t>Standardul domeniului </a:t>
            </a:r>
            <a:r>
              <a:rPr lang="ro-RO" b="1" i="1" dirty="0" smtClean="0"/>
              <a:t>Structuri și proceduri</a:t>
            </a:r>
            <a:r>
              <a:rPr lang="ro-RO" dirty="0" smtClean="0"/>
              <a:t>  include doi indicatori, care reflectă etapele/ acțiunile manageriale indicate pentru  atingerea acestuia.  </a:t>
            </a:r>
            <a:endParaRPr lang="ru-RU" dirty="0" smtClean="0"/>
          </a:p>
          <a:p>
            <a:r>
              <a:rPr lang="ro-RO" b="1" dirty="0" smtClean="0"/>
              <a:t>Indicatorul,</a:t>
            </a:r>
            <a:r>
              <a:rPr lang="ro-RO" dirty="0" smtClean="0"/>
              <a:t> în contextul standardelor profesionale pentru manageri, indică acţiunea, contextul și finalitatea, ce urmează a fi atinsă de către manager:</a:t>
            </a:r>
            <a:endParaRPr lang="ru-RU" dirty="0" smtClean="0"/>
          </a:p>
          <a:p>
            <a:r>
              <a:rPr lang="ro-RO" dirty="0" smtClean="0"/>
              <a:t>5.1.</a:t>
            </a:r>
            <a:r>
              <a:rPr lang="ro-RO" i="1" dirty="0" smtClean="0"/>
              <a:t>Asigură funcționalitatea managementului strategic operaționalizat prin structurile administrative și manageriale;</a:t>
            </a:r>
            <a:endParaRPr lang="ru-RU" dirty="0" smtClean="0"/>
          </a:p>
          <a:p>
            <a:r>
              <a:rPr lang="ro-RO" i="1" dirty="0" smtClean="0"/>
              <a:t>5.2. Creează  condiții de  funcționare și dezvoltare continuă a sistemului intern de asigurare a calității.</a:t>
            </a:r>
            <a:endParaRPr lang="ru-RU" dirty="0" smtClean="0"/>
          </a:p>
          <a:p>
            <a:r>
              <a:rPr lang="ro-RO" dirty="0" smtClean="0"/>
              <a:t> Indicatorii respectă aria de cuprindere şi complexitatea acţiunilor constituente ale standardului, iar </a:t>
            </a:r>
            <a:r>
              <a:rPr lang="ro-RO" b="1" dirty="0" smtClean="0"/>
              <a:t>descriptorii </a:t>
            </a:r>
            <a:r>
              <a:rPr lang="ro-RO" dirty="0" smtClean="0"/>
              <a:t>reliefează traseul managerial oportun pentru a atinge indicatorul. </a:t>
            </a:r>
            <a:endParaRPr lang="ru-RU" dirty="0" smtClean="0"/>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642910" y="2500306"/>
            <a:ext cx="2928958" cy="12144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dirty="0">
                <a:solidFill>
                  <a:schemeClr val="tx1"/>
                </a:solidFill>
                <a:latin typeface="Times New Roman" pitchFamily="18" charset="0"/>
                <a:cs typeface="Times New Roman" pitchFamily="18" charset="0"/>
              </a:rPr>
              <a:t>5.1.1.Asigură operaționalizarea </a:t>
            </a:r>
            <a:r>
              <a:rPr lang="ro-RO" sz="1600" dirty="0" smtClean="0">
                <a:solidFill>
                  <a:schemeClr val="tx1"/>
                </a:solidFill>
                <a:latin typeface="Times New Roman" pitchFamily="18" charset="0"/>
                <a:cs typeface="Times New Roman" pitchFamily="18" charset="0"/>
              </a:rPr>
              <a:t>obiectivelor </a:t>
            </a:r>
            <a:r>
              <a:rPr lang="ro-RO" sz="1600" dirty="0">
                <a:solidFill>
                  <a:schemeClr val="tx1"/>
                </a:solidFill>
                <a:latin typeface="Times New Roman" pitchFamily="18" charset="0"/>
                <a:cs typeface="Times New Roman" pitchFamily="18" charset="0"/>
              </a:rPr>
              <a:t>strategice și funcționalitatea instituției</a:t>
            </a:r>
            <a:endParaRPr lang="ru-RU" sz="1600" dirty="0">
              <a:latin typeface="Times New Roman" pitchFamily="18" charset="0"/>
              <a:cs typeface="Times New Roman" pitchFamily="18" charset="0"/>
            </a:endParaRPr>
          </a:p>
        </p:txBody>
      </p:sp>
      <p:sp>
        <p:nvSpPr>
          <p:cNvPr id="1026" name="Text Box 2"/>
          <p:cNvSpPr txBox="1">
            <a:spLocks noChangeArrowheads="1"/>
          </p:cNvSpPr>
          <p:nvPr/>
        </p:nvSpPr>
        <p:spPr bwMode="auto">
          <a:xfrm>
            <a:off x="357158" y="785794"/>
            <a:ext cx="2884488" cy="7953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rrowheads="1"/>
          </p:cNvSpPr>
          <p:nvPr/>
        </p:nvSpPr>
        <p:spPr bwMode="auto">
          <a:xfrm>
            <a:off x="5286380" y="785794"/>
            <a:ext cx="3357586" cy="1928826"/>
          </a:xfrm>
          <a:prstGeom prst="downArrowCallout">
            <a:avLst>
              <a:gd name="adj1" fmla="val 63446"/>
              <a:gd name="adj2" fmla="val 63446"/>
              <a:gd name="adj3" fmla="val 16667"/>
              <a:gd name="adj4" fmla="val 66667"/>
            </a:avLst>
          </a:prstGeom>
          <a:solidFill>
            <a:schemeClr val="tx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o-RO" dirty="0" smtClean="0"/>
              <a:t>5.2.Creează condiții de funcționare și dezvoltare  continuă  a sistemului intern de asigurare a calității</a:t>
            </a:r>
            <a:endParaRPr lang="ru-RU" dirty="0"/>
          </a:p>
        </p:txBody>
      </p:sp>
      <p:sp>
        <p:nvSpPr>
          <p:cNvPr id="1028" name="AutoShape 4"/>
          <p:cNvSpPr>
            <a:spLocks noChangeArrowheads="1"/>
          </p:cNvSpPr>
          <p:nvPr/>
        </p:nvSpPr>
        <p:spPr bwMode="auto">
          <a:xfrm>
            <a:off x="357158" y="785794"/>
            <a:ext cx="3571900" cy="1785950"/>
          </a:xfrm>
          <a:prstGeom prst="downArrowCallout">
            <a:avLst>
              <a:gd name="adj1" fmla="val 58088"/>
              <a:gd name="adj2" fmla="val 58088"/>
              <a:gd name="adj3" fmla="val 16667"/>
              <a:gd name="adj4" fmla="val 66667"/>
            </a:avLst>
          </a:prstGeom>
          <a:solidFill>
            <a:schemeClr val="tx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ru-RU" b="0" i="0" u="none" strike="noStrike" cap="none" normalizeH="0" baseline="0" dirty="0" smtClean="0">
                <a:ln>
                  <a:noFill/>
                </a:ln>
                <a:solidFill>
                  <a:schemeClr val="tx1"/>
                </a:solidFill>
                <a:effectLst/>
                <a:latin typeface="Times New Roman" pitchFamily="18" charset="0"/>
                <a:cs typeface="Arial" pitchFamily="34" charset="0"/>
              </a:rPr>
              <a:t>5.1.Asigură </a:t>
            </a:r>
            <a:r>
              <a:rPr kumimoji="0" lang="ru-RU" b="0" i="0" u="none" strike="noStrike" cap="none" normalizeH="0" baseline="0" dirty="0" err="1" smtClean="0">
                <a:ln>
                  <a:noFill/>
                </a:ln>
                <a:solidFill>
                  <a:schemeClr val="tx1"/>
                </a:solidFill>
                <a:effectLst/>
                <a:latin typeface="Times New Roman" pitchFamily="18" charset="0"/>
                <a:cs typeface="Arial" pitchFamily="34" charset="0"/>
              </a:rPr>
              <a:t>funcționalitatea managementului</a:t>
            </a:r>
            <a:r>
              <a:rPr kumimoji="0" lang="ru-RU" b="0" i="0" u="none" strike="noStrike" cap="none" normalizeH="0" baseline="0" dirty="0" smtClean="0">
                <a:ln>
                  <a:noFill/>
                </a:ln>
                <a:solidFill>
                  <a:schemeClr val="tx1"/>
                </a:solidFill>
                <a:effectLst/>
                <a:latin typeface="Times New Roman" pitchFamily="18" charset="0"/>
                <a:cs typeface="Arial" pitchFamily="34" charset="0"/>
              </a:rPr>
              <a:t> </a:t>
            </a:r>
            <a:r>
              <a:rPr kumimoji="0" lang="ru-RU" b="0" i="0" u="none" strike="noStrike" cap="none" normalizeH="0" baseline="0" dirty="0" err="1" smtClean="0">
                <a:ln>
                  <a:noFill/>
                </a:ln>
                <a:solidFill>
                  <a:schemeClr val="tx1"/>
                </a:solidFill>
                <a:effectLst/>
                <a:latin typeface="Times New Roman" pitchFamily="18" charset="0"/>
                <a:cs typeface="Arial" pitchFamily="34" charset="0"/>
              </a:rPr>
              <a:t>strategic</a:t>
            </a:r>
            <a:r>
              <a:rPr kumimoji="0" lang="ru-RU" b="0" i="0" u="none" strike="noStrike" cap="none" normalizeH="0" baseline="0" dirty="0" smtClean="0">
                <a:ln>
                  <a:noFill/>
                </a:ln>
                <a:solidFill>
                  <a:schemeClr val="tx1"/>
                </a:solidFill>
                <a:effectLst/>
                <a:latin typeface="Times New Roman" pitchFamily="18" charset="0"/>
                <a:cs typeface="Arial" pitchFamily="34" charset="0"/>
              </a:rPr>
              <a:t> </a:t>
            </a:r>
            <a:r>
              <a:rPr kumimoji="0" lang="ru-RU" b="0" i="0" u="none" strike="noStrike" cap="none" normalizeH="0" baseline="0" dirty="0" err="1" smtClean="0">
                <a:ln>
                  <a:noFill/>
                </a:ln>
                <a:solidFill>
                  <a:schemeClr val="tx1"/>
                </a:solidFill>
                <a:effectLst/>
                <a:latin typeface="Times New Roman" pitchFamily="18" charset="0"/>
                <a:cs typeface="Arial" pitchFamily="34" charset="0"/>
              </a:rPr>
              <a:t>operaționalizat prin</a:t>
            </a:r>
            <a:r>
              <a:rPr kumimoji="0" lang="ru-RU" b="0" i="0" u="none" strike="noStrike" cap="none" normalizeH="0" baseline="0" dirty="0" smtClean="0">
                <a:ln>
                  <a:noFill/>
                </a:ln>
                <a:solidFill>
                  <a:schemeClr val="tx1"/>
                </a:solidFill>
                <a:effectLst/>
                <a:latin typeface="Times New Roman" pitchFamily="18" charset="0"/>
                <a:cs typeface="Arial" pitchFamily="34" charset="0"/>
              </a:rPr>
              <a:t> </a:t>
            </a:r>
            <a:r>
              <a:rPr kumimoji="0" lang="ru-RU" b="0" i="0" u="none" strike="noStrike" cap="none" normalizeH="0" baseline="0" dirty="0" err="1" smtClean="0">
                <a:ln>
                  <a:noFill/>
                </a:ln>
                <a:solidFill>
                  <a:schemeClr val="tx1"/>
                </a:solidFill>
                <a:effectLst/>
                <a:latin typeface="Times New Roman" pitchFamily="18" charset="0"/>
                <a:cs typeface="Arial" pitchFamily="34" charset="0"/>
              </a:rPr>
              <a:t>structurile</a:t>
            </a:r>
            <a:r>
              <a:rPr kumimoji="0" lang="ru-RU" b="0" i="0" u="none" strike="noStrike" cap="none" normalizeH="0" baseline="0" dirty="0" smtClean="0">
                <a:ln>
                  <a:noFill/>
                </a:ln>
                <a:solidFill>
                  <a:schemeClr val="tx1"/>
                </a:solidFill>
                <a:effectLst/>
                <a:latin typeface="Times New Roman" pitchFamily="18" charset="0"/>
                <a:cs typeface="Arial" pitchFamily="34" charset="0"/>
              </a:rPr>
              <a:t> </a:t>
            </a:r>
            <a:r>
              <a:rPr kumimoji="0" lang="ru-RU" b="0" i="0" u="none" strike="noStrike" cap="none" normalizeH="0" baseline="0" dirty="0" err="1" smtClean="0">
                <a:ln>
                  <a:noFill/>
                </a:ln>
                <a:solidFill>
                  <a:schemeClr val="tx1"/>
                </a:solidFill>
                <a:effectLst/>
                <a:latin typeface="Times New Roman" pitchFamily="18" charset="0"/>
                <a:cs typeface="Arial" pitchFamily="34" charset="0"/>
              </a:rPr>
              <a:t>administrative</a:t>
            </a:r>
            <a:r>
              <a:rPr kumimoji="0" lang="ru-RU" b="0" i="0" u="none" strike="noStrike" cap="none" normalizeH="0" baseline="0" dirty="0" smtClean="0">
                <a:ln>
                  <a:noFill/>
                </a:ln>
                <a:solidFill>
                  <a:schemeClr val="tx1"/>
                </a:solidFill>
                <a:effectLst/>
                <a:latin typeface="Times New Roman" pitchFamily="18" charset="0"/>
                <a:cs typeface="Arial" pitchFamily="34" charset="0"/>
              </a:rPr>
              <a:t> </a:t>
            </a:r>
            <a:r>
              <a:rPr kumimoji="0" lang="ru-RU" b="0" i="0" u="none" strike="noStrike" cap="none" normalizeH="0" baseline="0" dirty="0" err="1" smtClean="0">
                <a:ln>
                  <a:noFill/>
                </a:ln>
                <a:solidFill>
                  <a:schemeClr val="tx1"/>
                </a:solidFill>
                <a:effectLst/>
                <a:latin typeface="Times New Roman" pitchFamily="18" charset="0"/>
                <a:cs typeface="Arial" pitchFamily="34" charset="0"/>
              </a:rPr>
              <a:t>și manageriale</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endParaRPr lang="ru-RU" dirty="0"/>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o-RO" altLang="zh-CN"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5.2.</a:t>
            </a:r>
            <a:r>
              <a:rPr kumimoji="0" lang="ro-RO" altLang="zh-CN"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Creează condiții de funcționare și dezvoltare continuă a sistemului intern de asigurare a calității.</a:t>
            </a:r>
            <a:endParaRPr kumimoji="0" lang="ro-RO"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o-RO" altLang="zh-CN"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5.2.</a:t>
            </a:r>
            <a:r>
              <a:rPr kumimoji="0" lang="ro-RO" altLang="zh-CN"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Creează condiții de funcționare și dezvoltare continuă a sistemului intern de asigurare a calității.</a:t>
            </a:r>
            <a:endParaRPr kumimoji="0" lang="ro-RO"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o-RO" altLang="zh-CN"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5.2.</a:t>
            </a:r>
            <a:r>
              <a:rPr kumimoji="0" lang="ro-RO" altLang="zh-CN"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Creează condiții de funcționare și dezvoltare continuă a sistemului intern de asigurare a calității.</a:t>
            </a:r>
            <a:endParaRPr kumimoji="0" lang="ro-RO"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654175" algn="l"/>
              </a:tabLst>
            </a:pPr>
            <a:r>
              <a:rPr kumimoji="0" lang="ro-RO" altLang="zh-CN"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5.1.1.Asigură operaționalizarea obiectivelor	</a:t>
            </a:r>
            <a:endParaRPr kumimoji="0" lang="ru-RU"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4175" algn="l"/>
              </a:tabLst>
            </a:pPr>
            <a:r>
              <a:rPr kumimoji="0" lang="ro-RO" altLang="zh-CN"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strategice și funcționalitatea instituției</a:t>
            </a:r>
            <a:endParaRPr kumimoji="0" lang="ro-RO"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654175" algn="l"/>
              </a:tabLst>
            </a:pPr>
            <a:r>
              <a:rPr kumimoji="0" lang="ro-RO" altLang="zh-CN"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5.1.1.Asigură operaționalizarea obiectivelor	</a:t>
            </a:r>
            <a:endParaRPr kumimoji="0" lang="ru-RU"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4175" algn="l"/>
              </a:tabLst>
            </a:pPr>
            <a:r>
              <a:rPr kumimoji="0" lang="ro-RO" altLang="zh-CN"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strategice și funcționalitatea instituției</a:t>
            </a:r>
            <a:endParaRPr kumimoji="0" lang="ro-RO"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642910" y="3857628"/>
            <a:ext cx="2994025" cy="984885"/>
          </a:xfrm>
          <a:prstGeom prst="rect">
            <a:avLst/>
          </a:prstGeom>
          <a:solidFill>
            <a:schemeClr val="bg2"/>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Arial" pitchFamily="34" charset="0"/>
              </a:rPr>
              <a:t>5.1.2.Monitorizează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activitatea</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tuturor</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structurilor</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o-RO" sz="1400" b="0" i="0" u="none" strike="noStrike" cap="none" normalizeH="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din</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organizație și evaluează</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periodic</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o-RO" sz="1400" b="0" i="0" u="none" strike="noStrike" cap="none" normalizeH="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funcționalitatea lor</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571472" y="5000636"/>
            <a:ext cx="3206752" cy="1077218"/>
          </a:xfrm>
          <a:prstGeom prst="rect">
            <a:avLst/>
          </a:prstGeom>
          <a:solidFill>
            <a:schemeClr val="bg2"/>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5.1.3.Îmbunătățește calitatea</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procedurilor</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operaționale aplicate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în</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instituția de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învățământ  general</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pe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toate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domeniile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de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activitate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5286380" y="2571744"/>
            <a:ext cx="3209925" cy="1071570"/>
          </a:xfrm>
          <a:prstGeom prst="rect">
            <a:avLst/>
          </a:prstGeom>
          <a:solidFill>
            <a:schemeClr val="bg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Arial" pitchFamily="34" charset="0"/>
              </a:rPr>
              <a:t>5.2.1.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Aplică</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pe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toate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domeniile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de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activitate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mecanisme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de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evaluare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periodică</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a</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calității serviciilor</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prestate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de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instituția de</a:t>
            </a:r>
            <a:r>
              <a:rPr kumimoji="0" lang="ru-RU"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cs typeface="Arial" pitchFamily="34" charset="0"/>
              </a:rPr>
              <a:t>învățământ general</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5357818" y="3786190"/>
            <a:ext cx="3211512" cy="857256"/>
          </a:xfrm>
          <a:prstGeom prst="rect">
            <a:avLst/>
          </a:prstGeom>
          <a:solidFill>
            <a:schemeClr val="bg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Arial" pitchFamily="34" charset="0"/>
              </a:rPr>
              <a:t>5.2.2.Promovează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sisteme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de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acțiuni pentru</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îmbunătățirea calității serviciilor</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educaționale</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5429256" y="4786322"/>
            <a:ext cx="3211512" cy="1285884"/>
          </a:xfrm>
          <a:prstGeom prst="rect">
            <a:avLst/>
          </a:prstGeom>
          <a:solidFill>
            <a:schemeClr val="bg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Arial" pitchFamily="34" charset="0"/>
              </a:rPr>
              <a:t>5.2.3.Racordează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dimensiunile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activității instituției de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învățământ general</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la</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standardele</a:t>
            </a:r>
            <a:r>
              <a:rPr kumimoji="0" lang="ru-RU"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cs typeface="Arial" pitchFamily="34" charset="0"/>
              </a:rPr>
              <a:t>educaționale</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14282" y="642918"/>
            <a:ext cx="8472518" cy="5931618"/>
          </a:xfrm>
          <a:solidFill>
            <a:schemeClr val="bg2"/>
          </a:solidFill>
        </p:spPr>
        <p:txBody>
          <a:bodyPr>
            <a:normAutofit fontScale="92500"/>
          </a:bodyPr>
          <a:lstStyle/>
          <a:p>
            <a:r>
              <a:rPr lang="ro-RO" dirty="0" smtClean="0"/>
              <a:t>Managementul calităţii constituie ansamblul activităţilor funcţiei generale de management, care determină politica în domeniul calităţii, obiectivele şi responsabilităţile  care se implementează în cadrul sistemului calităţii. Managementul calităţii are ca scop principal orientarea instituţiei spre performanţă pe toate dimensiunile activităţii acesteia. El se constituie şi funcţionează ca sistem de organizare internă (sistemul de management al calităţii – SMC), corelat cu un sistem extern de asigurare a calităţii. </a:t>
            </a:r>
            <a:r>
              <a:rPr lang="ro-RO" b="1" dirty="0" smtClean="0"/>
              <a:t>Sistemul calităţii poate fi definit ca ansamblul structurilor organizatorice, procedurilor, proceselor şi resurselor necesare pentru implementarea managementului calităţii</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14282" y="642918"/>
            <a:ext cx="8715436" cy="6072230"/>
          </a:xfrm>
          <a:solidFill>
            <a:schemeClr val="bg2"/>
          </a:solidFill>
        </p:spPr>
        <p:txBody>
          <a:bodyPr>
            <a:normAutofit fontScale="92500"/>
          </a:bodyPr>
          <a:lstStyle/>
          <a:p>
            <a:r>
              <a:rPr lang="ro-RO" b="1" dirty="0" smtClean="0"/>
              <a:t>Aşadar, </a:t>
            </a:r>
            <a:r>
              <a:rPr lang="ro-RO" b="1" i="1" dirty="0" smtClean="0"/>
              <a:t>funcţia internă a managementului calităţii</a:t>
            </a:r>
            <a:r>
              <a:rPr lang="ro-RO" b="1" dirty="0" smtClean="0"/>
              <a:t> este orientată spre </a:t>
            </a:r>
            <a:r>
              <a:rPr lang="ro-RO" b="1" i="1" dirty="0" smtClean="0"/>
              <a:t>performanţa instituţiilor de învăţământ în toate dimensiunile acesteia </a:t>
            </a:r>
            <a:r>
              <a:rPr lang="ro-RO" b="1" dirty="0" smtClean="0"/>
              <a:t>şi presupune existenţa unor structuri de realizare a acestei funcţiuni; </a:t>
            </a:r>
            <a:endParaRPr lang="ru-RU" dirty="0" smtClean="0"/>
          </a:p>
          <a:p>
            <a:r>
              <a:rPr lang="ro-RO" b="1" i="1" dirty="0" smtClean="0"/>
              <a:t>    Funcţia externă de asigurare a calităţi</a:t>
            </a:r>
            <a:r>
              <a:rPr lang="ro-RO" i="1" dirty="0" smtClean="0"/>
              <a:t>i constă în crearea încrederii elevilor, părinţilor , comunității, încredere ce confirmă potențialul și   capacitatea instituției  de a realiza un învăţământ de calitate. </a:t>
            </a:r>
          </a:p>
          <a:p>
            <a:r>
              <a:rPr lang="ro-RO" b="1" i="1" dirty="0" smtClean="0"/>
              <a:t>Pentru  asigurarea funcţiilor  externe și interne  sunt realizate în fiecare instituție școlară  proceduri de  monitorizate şi evaluare a calității serviciilor educaționale prestate</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smtClean="0"/>
              <a:t>    Rezultatele anului academic </a:t>
            </a:r>
            <a:br>
              <a:rPr lang="ro-RO" dirty="0" smtClean="0"/>
            </a:br>
            <a:r>
              <a:rPr lang="ro-RO" dirty="0" smtClean="0"/>
              <a:t>        2017 - 2018</a:t>
            </a:r>
            <a:endParaRPr lang="ru-RU" dirty="0"/>
          </a:p>
        </p:txBody>
      </p:sp>
      <p:sp>
        <p:nvSpPr>
          <p:cNvPr id="3" name="Содержимое 2"/>
          <p:cNvSpPr>
            <a:spLocks noGrp="1"/>
          </p:cNvSpPr>
          <p:nvPr>
            <p:ph idx="1"/>
          </p:nvPr>
        </p:nvSpPr>
        <p:spPr/>
        <p:txBody>
          <a:bodyPr/>
          <a:lstStyle/>
          <a:p>
            <a:pPr>
              <a:buNone/>
            </a:pPr>
            <a:r>
              <a:rPr lang="ro-RO" dirty="0" smtClean="0"/>
              <a:t>  </a:t>
            </a:r>
            <a:r>
              <a:rPr lang="ro-RO" b="1" dirty="0" smtClean="0"/>
              <a:t>Sarcină</a:t>
            </a:r>
          </a:p>
          <a:p>
            <a:r>
              <a:rPr lang="ro-RO" dirty="0" smtClean="0"/>
              <a:t>Deducem concluzii, problemele sistemului din următoarele informații:</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85720" y="571480"/>
            <a:ext cx="8643998" cy="6003056"/>
          </a:xfrm>
          <a:solidFill>
            <a:schemeClr val="bg2"/>
          </a:solidFill>
        </p:spPr>
        <p:txBody>
          <a:bodyPr>
            <a:normAutofit/>
          </a:bodyPr>
          <a:lstStyle/>
          <a:p>
            <a:r>
              <a:rPr lang="en-US" sz="3200" b="1" dirty="0" err="1" smtClean="0"/>
              <a:t>Generalizarea</a:t>
            </a:r>
            <a:r>
              <a:rPr lang="en-US" sz="3200" b="1" dirty="0" smtClean="0"/>
              <a:t>  </a:t>
            </a:r>
            <a:r>
              <a:rPr lang="en-US" sz="3200" b="1" dirty="0" err="1" smtClean="0"/>
              <a:t>rezultatelor</a:t>
            </a:r>
            <a:r>
              <a:rPr lang="en-US" sz="3200" b="1" dirty="0" smtClean="0"/>
              <a:t>/ </a:t>
            </a:r>
            <a:r>
              <a:rPr lang="en-US" sz="3200" b="1" dirty="0" err="1" smtClean="0"/>
              <a:t>discuții</a:t>
            </a:r>
            <a:r>
              <a:rPr lang="en-US" sz="3200" b="1" dirty="0" smtClean="0"/>
              <a:t> </a:t>
            </a:r>
            <a:r>
              <a:rPr lang="en-US" sz="3200" b="1" dirty="0" err="1" smtClean="0"/>
              <a:t>în</a:t>
            </a:r>
            <a:r>
              <a:rPr lang="en-US" sz="3200" b="1" dirty="0" smtClean="0"/>
              <a:t> </a:t>
            </a:r>
            <a:r>
              <a:rPr lang="en-US" sz="3200" b="1" dirty="0" err="1" smtClean="0"/>
              <a:t>grup</a:t>
            </a:r>
            <a:r>
              <a:rPr lang="en-US" sz="3200" b="1" dirty="0" smtClean="0"/>
              <a:t> mare.</a:t>
            </a:r>
            <a:endParaRPr lang="ru-RU" sz="32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idx="4294967295"/>
          </p:nvPr>
        </p:nvSpPr>
        <p:spPr>
          <a:xfrm>
            <a:off x="457200" y="320675"/>
            <a:ext cx="7239000" cy="822325"/>
          </a:xfrm>
        </p:spPr>
        <p:txBody>
          <a:bodyPr anchor="t">
            <a:normAutofit fontScale="90000"/>
          </a:bodyPr>
          <a:lstStyle/>
          <a:p>
            <a:pPr eaLnBrk="1" hangingPunct="1"/>
            <a:r>
              <a:rPr lang="ro-RO" sz="2800" smtClean="0"/>
              <a:t>Vă  dorim în noul an școlar performanţe pe măsura dăruirii,realizări profesionale şi personale.</a:t>
            </a:r>
            <a:endParaRPr lang="ru-RU" sz="2800" smtClean="0"/>
          </a:p>
        </p:txBody>
      </p:sp>
      <p:sp>
        <p:nvSpPr>
          <p:cNvPr id="21507" name="Содержимое 2"/>
          <p:cNvSpPr>
            <a:spLocks noGrp="1"/>
          </p:cNvSpPr>
          <p:nvPr>
            <p:ph idx="4294967295"/>
          </p:nvPr>
        </p:nvSpPr>
        <p:spPr>
          <a:xfrm>
            <a:off x="457200" y="1600200"/>
            <a:ext cx="8229600" cy="4400550"/>
          </a:xfrm>
        </p:spPr>
        <p:txBody>
          <a:bodyPr/>
          <a:lstStyle/>
          <a:p>
            <a:pPr eaLnBrk="1" hangingPunct="1">
              <a:buFontTx/>
              <a:buNone/>
            </a:pPr>
            <a:endParaRPr lang="ru-RU" smtClean="0"/>
          </a:p>
        </p:txBody>
      </p:sp>
      <p:pic>
        <p:nvPicPr>
          <p:cNvPr id="21508" name="Рисунок 3" descr="C:\Users\scubert\Desktop\Holidays_September_1_The_first_day_of_autumn_017373_.jpg"/>
          <p:cNvPicPr>
            <a:picLocks noChangeAspect="1" noChangeArrowheads="1"/>
          </p:cNvPicPr>
          <p:nvPr/>
        </p:nvPicPr>
        <p:blipFill>
          <a:blip r:embed="rId2"/>
          <a:srcRect/>
          <a:stretch>
            <a:fillRect/>
          </a:stretch>
        </p:blipFill>
        <p:spPr bwMode="auto">
          <a:xfrm>
            <a:off x="0" y="1571625"/>
            <a:ext cx="7286625" cy="4814888"/>
          </a:xfrm>
          <a:prstGeom prst="rect">
            <a:avLst/>
          </a:prstGeom>
          <a:noFill/>
          <a:ln w="9525">
            <a:noFill/>
            <a:miter lim="800000"/>
            <a:headEnd/>
            <a:tailEnd/>
          </a:ln>
        </p:spPr>
      </p:pic>
      <p:pic>
        <p:nvPicPr>
          <p:cNvPr id="21509" name="Рисунок 4" descr="C:\Users\scubert\Desktop\Holidays_September_1_The_first_day_of_autumn_017373_.jpg"/>
          <p:cNvPicPr>
            <a:picLocks noChangeAspect="1" noChangeArrowheads="1"/>
          </p:cNvPicPr>
          <p:nvPr/>
        </p:nvPicPr>
        <p:blipFill>
          <a:blip r:embed="rId2"/>
          <a:srcRect/>
          <a:stretch>
            <a:fillRect/>
          </a:stretch>
        </p:blipFill>
        <p:spPr bwMode="auto">
          <a:xfrm>
            <a:off x="142875" y="1714500"/>
            <a:ext cx="7286625" cy="4814888"/>
          </a:xfrm>
          <a:prstGeom prst="rect">
            <a:avLst/>
          </a:prstGeom>
          <a:noFill/>
          <a:ln w="9525">
            <a:noFill/>
            <a:miter lim="800000"/>
            <a:headEnd/>
            <a:tailEnd/>
          </a:ln>
        </p:spPr>
      </p:pic>
      <p:pic>
        <p:nvPicPr>
          <p:cNvPr id="21510" name="Рисунок 5" descr="C:\Users\scubert\Desktop\Holidays_September_1_The_first_day_of_autumn_017373_.jpg"/>
          <p:cNvPicPr>
            <a:picLocks noChangeAspect="1" noChangeArrowheads="1"/>
          </p:cNvPicPr>
          <p:nvPr/>
        </p:nvPicPr>
        <p:blipFill>
          <a:blip r:embed="rId2"/>
          <a:srcRect/>
          <a:stretch>
            <a:fillRect/>
          </a:stretch>
        </p:blipFill>
        <p:spPr bwMode="auto">
          <a:xfrm>
            <a:off x="0" y="1714500"/>
            <a:ext cx="7286625" cy="4814888"/>
          </a:xfrm>
          <a:prstGeom prst="rect">
            <a:avLst/>
          </a:prstGeom>
          <a:noFill/>
          <a:ln w="9525">
            <a:noFill/>
            <a:miter lim="800000"/>
            <a:headEnd/>
            <a:tailEnd/>
          </a:ln>
        </p:spPr>
      </p:pic>
      <p:pic>
        <p:nvPicPr>
          <p:cNvPr id="21511" name="Рисунок 6" descr="C:\Users\scubert\Desktop\Holidays_September_1_The_first_day_of_autumn_017373_.jpg"/>
          <p:cNvPicPr>
            <a:picLocks noChangeAspect="1" noChangeArrowheads="1"/>
          </p:cNvPicPr>
          <p:nvPr/>
        </p:nvPicPr>
        <p:blipFill>
          <a:blip r:embed="rId2"/>
          <a:srcRect/>
          <a:stretch>
            <a:fillRect/>
          </a:stretch>
        </p:blipFill>
        <p:spPr bwMode="auto">
          <a:xfrm>
            <a:off x="152400" y="1866900"/>
            <a:ext cx="7286625" cy="48148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t>Indicator de performanță</a:t>
            </a:r>
            <a:endParaRPr lang="ru-RU" b="1" dirty="0"/>
          </a:p>
        </p:txBody>
      </p:sp>
      <p:sp>
        <p:nvSpPr>
          <p:cNvPr id="3" name="Содержимое 2"/>
          <p:cNvSpPr>
            <a:spLocks noGrp="1"/>
          </p:cNvSpPr>
          <p:nvPr>
            <p:ph idx="1"/>
          </p:nvPr>
        </p:nvSpPr>
        <p:spPr/>
        <p:txBody>
          <a:bodyPr/>
          <a:lstStyle/>
          <a:p>
            <a:r>
              <a:rPr lang="ro-RO" i="1" dirty="0" smtClean="0"/>
              <a:t>Creșterea nivelului de performanță atins de către elevii din raion prin ridicarea procentelor de promovabilitate la examenele naționale cu 2 %</a:t>
            </a:r>
          </a:p>
          <a:p>
            <a:r>
              <a:rPr lang="ro-RO" b="1" i="1" dirty="0" smtClean="0"/>
              <a:t>Rezultate</a:t>
            </a:r>
            <a:r>
              <a:rPr lang="ro-RO" i="1" dirty="0" smtClean="0"/>
              <a:t> </a:t>
            </a:r>
          </a:p>
          <a:p>
            <a:r>
              <a:rPr lang="en-US" sz="2400" dirty="0" smtClean="0"/>
              <a:t>Rata de </a:t>
            </a:r>
            <a:r>
              <a:rPr lang="en-US" sz="2400" dirty="0" err="1" smtClean="0"/>
              <a:t>promovare</a:t>
            </a:r>
            <a:r>
              <a:rPr lang="en-US" sz="2400" dirty="0" smtClean="0"/>
              <a:t> a </a:t>
            </a:r>
            <a:r>
              <a:rPr lang="en-US" sz="2400" dirty="0" err="1" smtClean="0"/>
              <a:t>absolvenților</a:t>
            </a:r>
            <a:r>
              <a:rPr lang="en-US" sz="2400" dirty="0" smtClean="0"/>
              <a:t> din </a:t>
            </a:r>
            <a:r>
              <a:rPr lang="en-US" sz="2400" dirty="0" err="1" smtClean="0"/>
              <a:t>liceele</a:t>
            </a:r>
            <a:r>
              <a:rPr lang="en-US" sz="2400" dirty="0" smtClean="0"/>
              <a:t> </a:t>
            </a:r>
            <a:r>
              <a:rPr lang="en-US" sz="2400" dirty="0" err="1" smtClean="0"/>
              <a:t>raionale</a:t>
            </a:r>
            <a:r>
              <a:rPr lang="en-US" sz="2400" dirty="0" smtClean="0"/>
              <a:t>  </a:t>
            </a:r>
            <a:r>
              <a:rPr lang="en-US" sz="2400" dirty="0" err="1" smtClean="0"/>
              <a:t>este</a:t>
            </a:r>
            <a:r>
              <a:rPr lang="en-US" sz="2400" dirty="0" smtClean="0"/>
              <a:t> de </a:t>
            </a:r>
            <a:r>
              <a:rPr lang="en-US" sz="2400" b="1" dirty="0" smtClean="0"/>
              <a:t>96,03%</a:t>
            </a:r>
            <a:r>
              <a:rPr lang="en-US" sz="2400" dirty="0" smtClean="0"/>
              <a:t> ( </a:t>
            </a:r>
            <a:r>
              <a:rPr lang="en-US" sz="2400" dirty="0" err="1" smtClean="0"/>
              <a:t>pe</a:t>
            </a:r>
            <a:r>
              <a:rPr lang="en-US" sz="2400" dirty="0" smtClean="0"/>
              <a:t> </a:t>
            </a:r>
            <a:r>
              <a:rPr lang="en-US" sz="2400" dirty="0" err="1" smtClean="0"/>
              <a:t>țară</a:t>
            </a:r>
            <a:r>
              <a:rPr lang="en-US" sz="2400" dirty="0" smtClean="0"/>
              <a:t>  </a:t>
            </a:r>
            <a:r>
              <a:rPr lang="en-US" sz="2400" b="1" dirty="0" smtClean="0"/>
              <a:t>83,59 %</a:t>
            </a:r>
            <a:r>
              <a:rPr lang="en-US" sz="2400" dirty="0" smtClean="0"/>
              <a:t>,) cu 2,29  </a:t>
            </a:r>
            <a:r>
              <a:rPr lang="en-US" sz="2400" dirty="0" err="1" smtClean="0"/>
              <a:t>puncte</a:t>
            </a:r>
            <a:r>
              <a:rPr lang="en-US" sz="2400" dirty="0" smtClean="0"/>
              <a:t> </a:t>
            </a:r>
            <a:r>
              <a:rPr lang="en-US" sz="2400" dirty="0" err="1" smtClean="0"/>
              <a:t>procentuale</a:t>
            </a:r>
            <a:r>
              <a:rPr lang="en-US" sz="2400" dirty="0" smtClean="0"/>
              <a:t> </a:t>
            </a:r>
            <a:r>
              <a:rPr lang="en-US" sz="2400" dirty="0" err="1" smtClean="0"/>
              <a:t>mai</a:t>
            </a:r>
            <a:r>
              <a:rPr lang="en-US" sz="2400" dirty="0" smtClean="0"/>
              <a:t> mare </a:t>
            </a:r>
            <a:r>
              <a:rPr lang="en-US" sz="2400" dirty="0" err="1" smtClean="0"/>
              <a:t>decât</a:t>
            </a:r>
            <a:r>
              <a:rPr lang="en-US" sz="2400" dirty="0" smtClean="0"/>
              <a:t> </a:t>
            </a:r>
            <a:r>
              <a:rPr lang="en-US" sz="2400" dirty="0" err="1" smtClean="0"/>
              <a:t>anul</a:t>
            </a:r>
            <a:r>
              <a:rPr lang="en-US" sz="2400" dirty="0" smtClean="0"/>
              <a:t> </a:t>
            </a:r>
            <a:r>
              <a:rPr lang="en-US" sz="2400" dirty="0" err="1" smtClean="0"/>
              <a:t>trecut</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Realizări </a:t>
            </a:r>
            <a:endParaRPr lang="ru-RU" dirty="0"/>
          </a:p>
        </p:txBody>
      </p:sp>
      <p:sp>
        <p:nvSpPr>
          <p:cNvPr id="3" name="Содержимое 2"/>
          <p:cNvSpPr>
            <a:spLocks noGrp="1"/>
          </p:cNvSpPr>
          <p:nvPr>
            <p:ph idx="1"/>
          </p:nvPr>
        </p:nvSpPr>
        <p:spPr/>
        <p:txBody>
          <a:bodyPr/>
          <a:lstStyle/>
          <a:p>
            <a:r>
              <a:rPr lang="ru-RU" dirty="0" err="1" smtClean="0"/>
              <a:t>Procentul</a:t>
            </a:r>
            <a:r>
              <a:rPr lang="ru-RU" dirty="0" smtClean="0"/>
              <a:t> </a:t>
            </a:r>
            <a:r>
              <a:rPr lang="ru-RU" dirty="0" err="1" smtClean="0"/>
              <a:t>promovabilităţii</a:t>
            </a:r>
            <a:r>
              <a:rPr lang="ru-RU" dirty="0" smtClean="0"/>
              <a:t> </a:t>
            </a:r>
            <a:r>
              <a:rPr lang="ru-RU" dirty="0" err="1" smtClean="0"/>
              <a:t>pe</a:t>
            </a:r>
            <a:r>
              <a:rPr lang="ru-RU" dirty="0" smtClean="0"/>
              <a:t> </a:t>
            </a:r>
            <a:r>
              <a:rPr lang="ru-RU" dirty="0" err="1" smtClean="0"/>
              <a:t>raion</a:t>
            </a:r>
            <a:r>
              <a:rPr lang="ru-RU" dirty="0" smtClean="0"/>
              <a:t> </a:t>
            </a:r>
            <a:r>
              <a:rPr lang="ro-RO" dirty="0" smtClean="0"/>
              <a:t>la examenele de absolvire a gimnaziului </a:t>
            </a:r>
            <a:r>
              <a:rPr lang="ru-RU" b="1" dirty="0" smtClean="0"/>
              <a:t>98.21</a:t>
            </a:r>
            <a:r>
              <a:rPr lang="ru-RU" dirty="0" smtClean="0"/>
              <a:t> </a:t>
            </a:r>
            <a:r>
              <a:rPr lang="ru-RU" b="1" i="1" dirty="0" smtClean="0"/>
              <a:t> %</a:t>
            </a:r>
            <a:r>
              <a:rPr lang="ro-RO" b="1" i="1" dirty="0" smtClean="0"/>
              <a:t> </a:t>
            </a:r>
            <a:r>
              <a:rPr lang="ro-RO" b="1" i="1" dirty="0" smtClean="0">
                <a:latin typeface="Times New Roman" pitchFamily="18" charset="0"/>
                <a:cs typeface="Times New Roman" pitchFamily="18" charset="0"/>
              </a:rPr>
              <a:t>( 97,94%).</a:t>
            </a:r>
          </a:p>
          <a:p>
            <a:r>
              <a:rPr lang="ro-RO" b="1" i="1" dirty="0" smtClean="0"/>
              <a:t>Indicator</a:t>
            </a:r>
            <a:r>
              <a:rPr lang="ro-RO" i="1" dirty="0" smtClean="0"/>
              <a:t>:Realizarea a 100% surse financiare destinate alimentației, Norma zilnică a</a:t>
            </a:r>
            <a:r>
              <a:rPr lang="ro-RO" dirty="0" smtClean="0"/>
              <a:t> </a:t>
            </a:r>
            <a:r>
              <a:rPr lang="ro-RO" i="1" dirty="0" smtClean="0"/>
              <a:t>produselor alimentare respectată  100% ;</a:t>
            </a:r>
          </a:p>
          <a:p>
            <a:r>
              <a:rPr lang="it-IT" b="1" dirty="0" smtClean="0"/>
              <a:t>Indicatorul de bază: </a:t>
            </a:r>
            <a:r>
              <a:rPr lang="it-IT" dirty="0" smtClean="0"/>
              <a:t>toate disciplinele școlare sunt predate de către specialiști, care prestează servicii  educaționale de calitate</a:t>
            </a:r>
            <a:endParaRPr lang="ro-RO" dirty="0" smtClean="0"/>
          </a:p>
          <a:p>
            <a:pPr>
              <a:buNone/>
            </a:pPr>
            <a:endParaRPr lang="ru-RU" dirty="0" smtClean="0"/>
          </a:p>
          <a:p>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Realizări</a:t>
            </a:r>
            <a:endParaRPr lang="ru-RU" dirty="0"/>
          </a:p>
        </p:txBody>
      </p:sp>
      <p:sp>
        <p:nvSpPr>
          <p:cNvPr id="3" name="Содержимое 2"/>
          <p:cNvSpPr>
            <a:spLocks noGrp="1"/>
          </p:cNvSpPr>
          <p:nvPr>
            <p:ph idx="1"/>
          </p:nvPr>
        </p:nvSpPr>
        <p:spPr/>
        <p:txBody>
          <a:bodyPr/>
          <a:lstStyle/>
          <a:p>
            <a:r>
              <a:rPr lang="ro-RO" dirty="0" smtClean="0"/>
              <a:t>Numărul  deţinătorilor de grade  în instituţiile raionului constituie  </a:t>
            </a:r>
            <a:r>
              <a:rPr lang="ro-RO" b="1" dirty="0" smtClean="0"/>
              <a:t>504 pedagogi (44%);</a:t>
            </a:r>
          </a:p>
          <a:p>
            <a:r>
              <a:rPr lang="ro-RO" sz="2000" dirty="0" smtClean="0"/>
              <a:t>La concursul ”Pedagogul anului” au participat 11 cadre didactice;</a:t>
            </a:r>
            <a:endParaRPr lang="ru-RU" sz="2000" dirty="0" smtClean="0"/>
          </a:p>
          <a:p>
            <a:r>
              <a:rPr lang="ro-RO" b="1" i="1" dirty="0" smtClean="0"/>
              <a:t>Indicator de performanță : </a:t>
            </a:r>
            <a:r>
              <a:rPr lang="ro-RO" i="1" dirty="0" smtClean="0"/>
              <a:t>Realizarea a 100% surse financiare destinate alimentației, Norma zilnică a</a:t>
            </a:r>
            <a:r>
              <a:rPr lang="ro-RO" dirty="0" smtClean="0"/>
              <a:t> </a:t>
            </a:r>
            <a:r>
              <a:rPr lang="ro-RO" i="1" dirty="0" smtClean="0"/>
              <a:t>produselor alimentare respectată  100%</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Rezultate </a:t>
            </a:r>
            <a:endParaRPr lang="ru-RU" dirty="0"/>
          </a:p>
        </p:txBody>
      </p:sp>
      <p:sp>
        <p:nvSpPr>
          <p:cNvPr id="3" name="Содержимое 2"/>
          <p:cNvSpPr>
            <a:spLocks noGrp="1"/>
          </p:cNvSpPr>
          <p:nvPr>
            <p:ph idx="1"/>
          </p:nvPr>
        </p:nvSpPr>
        <p:spPr/>
        <p:txBody>
          <a:bodyPr>
            <a:normAutofit fontScale="92500"/>
          </a:bodyPr>
          <a:lstStyle/>
          <a:p>
            <a:r>
              <a:rPr lang="ro-RO" sz="2600" dirty="0" smtClean="0"/>
              <a:t>Pentru prima jumătate a </a:t>
            </a:r>
            <a:r>
              <a:rPr lang="ro-RO" sz="2600" b="1" dirty="0" smtClean="0"/>
              <a:t>anului 2018</a:t>
            </a:r>
            <a:r>
              <a:rPr lang="ro-RO" sz="2600" dirty="0" smtClean="0"/>
              <a:t> % valorificării bugetului la capitolul alimentare se urmărește situația:</a:t>
            </a:r>
            <a:endParaRPr lang="ru-RU" sz="2600" dirty="0" smtClean="0"/>
          </a:p>
          <a:p>
            <a:pPr lvl="0"/>
            <a:r>
              <a:rPr lang="ro-RO" sz="2600" dirty="0" smtClean="0"/>
              <a:t>instituții cu valorificare mai bine de 50% : GM Drăgușenii Noi( 65,6%),GM Bobeica( 51,3%),GM Cățeleni ( 56,6 %),GM Dancu(54,3),GM Logănești( 52,2%),GM ” C. Tănase”(58,2%),GM Tălăiești( 53 ,3 % ) , GM Voinescu( 53,2%);</a:t>
            </a:r>
            <a:endParaRPr lang="ru-RU" sz="2600" dirty="0" smtClean="0"/>
          </a:p>
          <a:p>
            <a:pPr lvl="0"/>
            <a:r>
              <a:rPr lang="ro-RO" sz="2600" dirty="0" smtClean="0"/>
              <a:t>instituții cu % mai mic de realizare: LT ” M. Lomonosov” ( 32,1%),GM ”M.Viteazul”(32,9%),GM Bujor (34,1%),GM Secăreni ( 27,9),LT” D. Cantemir”(35,9)GM Mingir(36,7 %)GM Negrea ( 38,2%).</a:t>
            </a:r>
            <a:endParaRPr lang="ru-RU" sz="2600"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401080" cy="714380"/>
          </a:xfrm>
        </p:spPr>
        <p:txBody>
          <a:bodyPr>
            <a:normAutofit fontScale="90000"/>
          </a:bodyPr>
          <a:lstStyle/>
          <a:p>
            <a:r>
              <a:rPr lang="ro-RO" dirty="0" smtClean="0"/>
              <a:t>                 Cazuri de abuz și violență</a:t>
            </a:r>
            <a:endParaRPr lang="ru-RU" dirty="0"/>
          </a:p>
        </p:txBody>
      </p:sp>
      <p:sp>
        <p:nvSpPr>
          <p:cNvPr id="3" name="Содержимое 2"/>
          <p:cNvSpPr>
            <a:spLocks noGrp="1"/>
          </p:cNvSpPr>
          <p:nvPr>
            <p:ph idx="1"/>
          </p:nvPr>
        </p:nvSpPr>
        <p:spPr>
          <a:xfrm>
            <a:off x="214282" y="1142984"/>
            <a:ext cx="8472518" cy="5431552"/>
          </a:xfrm>
        </p:spPr>
        <p:txBody>
          <a:bodyPr>
            <a:normAutofit lnSpcReduction="10000"/>
          </a:bodyPr>
          <a:lstStyle/>
          <a:p>
            <a:r>
              <a:rPr lang="ro-RO" dirty="0" smtClean="0"/>
              <a:t>Pe parcursul anului de studii 2017-2018 au fost abuzați </a:t>
            </a:r>
            <a:r>
              <a:rPr lang="ro-RO" b="1" dirty="0" smtClean="0"/>
              <a:t>447</a:t>
            </a:r>
            <a:r>
              <a:rPr lang="ro-RO" dirty="0" smtClean="0"/>
              <a:t> copii, dintre care </a:t>
            </a:r>
            <a:r>
              <a:rPr lang="ro-RO" b="1" dirty="0" smtClean="0"/>
              <a:t>152</a:t>
            </a:r>
            <a:r>
              <a:rPr lang="ro-RO" dirty="0" smtClean="0"/>
              <a:t> au fost abuzați fizic, </a:t>
            </a:r>
            <a:r>
              <a:rPr lang="ro-RO" b="1" dirty="0" smtClean="0"/>
              <a:t>126-</a:t>
            </a:r>
            <a:r>
              <a:rPr lang="ro-RO" dirty="0" smtClean="0"/>
              <a:t> psihologic, </a:t>
            </a:r>
            <a:r>
              <a:rPr lang="ro-RO" b="1" dirty="0" smtClean="0"/>
              <a:t>4-</a:t>
            </a:r>
            <a:r>
              <a:rPr lang="ro-RO" dirty="0" smtClean="0"/>
              <a:t> sexual, </a:t>
            </a:r>
            <a:r>
              <a:rPr lang="ro-RO" b="1" dirty="0" smtClean="0"/>
              <a:t>149</a:t>
            </a:r>
            <a:r>
              <a:rPr lang="ro-RO" dirty="0" smtClean="0"/>
              <a:t> au fost neglijați și </a:t>
            </a:r>
            <a:r>
              <a:rPr lang="ro-RO" b="1" dirty="0" smtClean="0"/>
              <a:t>16</a:t>
            </a:r>
            <a:r>
              <a:rPr lang="ro-RO" dirty="0" smtClean="0"/>
              <a:t> -exploatați prin muncă;</a:t>
            </a:r>
          </a:p>
          <a:p>
            <a:r>
              <a:rPr lang="ro-RO" dirty="0" smtClean="0"/>
              <a:t> </a:t>
            </a:r>
            <a:endParaRPr lang="ru-RU" dirty="0" smtClean="0"/>
          </a:p>
          <a:p>
            <a:r>
              <a:rPr lang="ro-RO" dirty="0" smtClean="0"/>
              <a:t>Anul de studii      Nr.de cazuri înregistrate</a:t>
            </a:r>
            <a:endParaRPr lang="ru-RU" dirty="0" smtClean="0"/>
          </a:p>
          <a:p>
            <a:r>
              <a:rPr lang="ro-RO" dirty="0" smtClean="0"/>
              <a:t> 2014-2015          223</a:t>
            </a:r>
            <a:endParaRPr lang="ru-RU" dirty="0" smtClean="0"/>
          </a:p>
          <a:p>
            <a:r>
              <a:rPr lang="ro-RO" dirty="0" smtClean="0"/>
              <a:t> 2015-2016         188</a:t>
            </a:r>
            <a:endParaRPr lang="ru-RU" dirty="0" smtClean="0"/>
          </a:p>
          <a:p>
            <a:r>
              <a:rPr lang="ro-RO" dirty="0" smtClean="0"/>
              <a:t> 2016-2017         190</a:t>
            </a:r>
            <a:endParaRPr lang="ru-RU" dirty="0" smtClean="0"/>
          </a:p>
          <a:p>
            <a:r>
              <a:rPr lang="ro-RO" dirty="0" smtClean="0"/>
              <a:t> 2017-2018         447 </a:t>
            </a:r>
            <a:endParaRPr lang="ru-RU" dirty="0" smtClean="0"/>
          </a:p>
          <a:p>
            <a:pPr>
              <a:buNone/>
            </a:pPr>
            <a:r>
              <a:rPr lang="ro-RO" dirty="0" smtClean="0"/>
              <a:t> </a:t>
            </a:r>
            <a:endParaRPr lang="ru-RU" dirty="0" smtClean="0"/>
          </a:p>
          <a:p>
            <a:pPr>
              <a:buNone/>
            </a:pPr>
            <a:r>
              <a:rPr lang="ro-RO" dirty="0" smtClean="0"/>
              <a:t> </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953</TotalTime>
  <Words>2189</Words>
  <Application>Microsoft Office PowerPoint</Application>
  <PresentationFormat>Экран (4:3)</PresentationFormat>
  <Paragraphs>176</Paragraphs>
  <Slides>41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Городская</vt:lpstr>
      <vt:lpstr>Atelierul cadrelor manageriale</vt:lpstr>
      <vt:lpstr>     Obiectivele atelierului:</vt:lpstr>
      <vt:lpstr>Motto:</vt:lpstr>
      <vt:lpstr>    Rezultatele anului academic          2017 - 2018</vt:lpstr>
      <vt:lpstr>Indicator de performanță</vt:lpstr>
      <vt:lpstr>Realizări </vt:lpstr>
      <vt:lpstr>Realizări</vt:lpstr>
      <vt:lpstr>Rezultate </vt:lpstr>
      <vt:lpstr>                 Cazuri de abuz și violență</vt:lpstr>
      <vt:lpstr>Rezultate </vt:lpstr>
      <vt:lpstr>Școlarizarea</vt:lpstr>
      <vt:lpstr>Pregătirea școlilor către debutul anului                     academic</vt:lpstr>
      <vt:lpstr>Concluzii </vt:lpstr>
      <vt:lpstr>Să ne amintim...</vt:lpstr>
      <vt:lpstr>       Domeniile de activitate </vt:lpstr>
      <vt:lpstr>Activitate în grup    5min</vt:lpstr>
      <vt:lpstr>Planul cadru pentru 2018 - 2019</vt:lpstr>
      <vt:lpstr>Elementele de noutate ale Planului-cadru</vt:lpstr>
      <vt:lpstr>Elementele de noutate ale Planului-cadru</vt:lpstr>
      <vt:lpstr>Educația digitală</vt:lpstr>
      <vt:lpstr>    Modificările documentelor de debirocratizare în învățământul general </vt:lpstr>
      <vt:lpstr>NOMENCLATOR: modificări/completări</vt:lpstr>
      <vt:lpstr>NOMENCLATOR: modificări/completări</vt:lpstr>
      <vt:lpstr>METODOLOGIA: modificări / completări</vt:lpstr>
      <vt:lpstr>METODOLOGIA: modificări / completări</vt:lpstr>
      <vt:lpstr>METODOLOGIA: modificări / completări</vt:lpstr>
      <vt:lpstr> METODOLOGIA: modificări/completări </vt:lpstr>
      <vt:lpstr> METODOLOGIA: modificări/completări </vt:lpstr>
      <vt:lpstr>Слайд 29</vt:lpstr>
      <vt:lpstr>Managementul temelor pentru acasă, în învățământul primar, gimnazial și liceal....</vt:lpstr>
      <vt:lpstr>Managementul temelor pentru acasă, în învățământul primar, gimnazial și liceal....</vt:lpstr>
      <vt:lpstr>Managementul temelor pentru acasă, în învățământul primar, gimnazial și liceal....</vt:lpstr>
      <vt:lpstr>Acte normative</vt:lpstr>
      <vt:lpstr>Domeniile activității instituției/director</vt:lpstr>
      <vt:lpstr>Ce ne-am propus în anul precedent de studii? Ce am reușit? Ce ne propunem spre realizare pentru o educație de calitate? </vt:lpstr>
      <vt:lpstr>Standarde de competență profesională ale  cadrelor manageriale din învățământul general, aprobate  prin  Ordinul nr. 623 din 28 iunie 2016  al  Ministrului Educației</vt:lpstr>
      <vt:lpstr>Слайд 37</vt:lpstr>
      <vt:lpstr>Слайд 38</vt:lpstr>
      <vt:lpstr>Слайд 39</vt:lpstr>
      <vt:lpstr>Слайд 40</vt:lpstr>
      <vt:lpstr>Vă  dorim în noul an școlar performanţe pe măsura dăruirii,realizări profesionale şi personale.</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PC</dc:creator>
  <cp:lastModifiedBy>Upgrade</cp:lastModifiedBy>
  <cp:revision>69</cp:revision>
  <dcterms:created xsi:type="dcterms:W3CDTF">2016-12-03T22:06:24Z</dcterms:created>
  <dcterms:modified xsi:type="dcterms:W3CDTF">2018-08-21T05:18:28Z</dcterms:modified>
</cp:coreProperties>
</file>